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8" r:id="rId3"/>
    <p:sldId id="257"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6" r:id="rId21"/>
    <p:sldId id="277" r:id="rId22"/>
    <p:sldId id="279" r:id="rId23"/>
    <p:sldId id="280" r:id="rId24"/>
    <p:sldId id="281" r:id="rId25"/>
    <p:sldId id="282" r:id="rId26"/>
    <p:sldId id="283" r:id="rId27"/>
    <p:sldId id="284" r:id="rId2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8" d="100"/>
          <a:sy n="48" d="100"/>
        </p:scale>
        <p:origin x="-456"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1BEA6-FE3F-468E-901F-B642FBEA20FE}" type="doc">
      <dgm:prSet loTypeId="urn:microsoft.com/office/officeart/2005/8/layout/pList1#1" loCatId="list" qsTypeId="urn:microsoft.com/office/officeart/2005/8/quickstyle/simple1" qsCatId="simple" csTypeId="urn:microsoft.com/office/officeart/2005/8/colors/accent1_2" csCatId="accent1" phldr="1"/>
      <dgm:spPr/>
    </dgm:pt>
    <dgm:pt modelId="{5C7AA580-0D37-4911-8C47-2D86CAE21275}">
      <dgm:prSet phldrT="[Text]" custT="1"/>
      <dgm:spPr/>
      <dgm:t>
        <a:bodyPr/>
        <a:lstStyle/>
        <a:p>
          <a:endParaRPr lang="sr-Latn-RS" sz="1100" dirty="0"/>
        </a:p>
      </dgm:t>
    </dgm:pt>
    <dgm:pt modelId="{6E7879DF-6875-4B24-9D68-8250A2EDBB13}" type="parTrans" cxnId="{ECB550B6-5DE2-4B75-A981-4FE894B2BC06}">
      <dgm:prSet/>
      <dgm:spPr/>
      <dgm:t>
        <a:bodyPr/>
        <a:lstStyle/>
        <a:p>
          <a:endParaRPr lang="sr-Latn-RS"/>
        </a:p>
      </dgm:t>
    </dgm:pt>
    <dgm:pt modelId="{7486B118-2BEF-4C31-8ED3-5DCA2F09DC33}" type="sibTrans" cxnId="{ECB550B6-5DE2-4B75-A981-4FE894B2BC06}">
      <dgm:prSet/>
      <dgm:spPr/>
      <dgm:t>
        <a:bodyPr/>
        <a:lstStyle/>
        <a:p>
          <a:endParaRPr lang="sr-Latn-RS"/>
        </a:p>
      </dgm:t>
    </dgm:pt>
    <dgm:pt modelId="{A9DFBB57-EA96-4E63-A627-28AD48C06488}" type="pres">
      <dgm:prSet presAssocID="{0EF1BEA6-FE3F-468E-901F-B642FBEA20FE}" presName="Name0" presStyleCnt="0">
        <dgm:presLayoutVars>
          <dgm:dir/>
          <dgm:resizeHandles val="exact"/>
        </dgm:presLayoutVars>
      </dgm:prSet>
      <dgm:spPr/>
    </dgm:pt>
    <dgm:pt modelId="{0239D897-275B-4981-B1E2-4DB97F80E5A4}" type="pres">
      <dgm:prSet presAssocID="{5C7AA580-0D37-4911-8C47-2D86CAE21275}" presName="compNode" presStyleCnt="0"/>
      <dgm:spPr/>
    </dgm:pt>
    <dgm:pt modelId="{0F7C8CF6-20E4-4386-A6F7-1B3D3AD907FE}" type="pres">
      <dgm:prSet presAssocID="{5C7AA580-0D37-4911-8C47-2D86CAE21275}" presName="pictRect" presStyleLbl="node1" presStyleIdx="0" presStyleCnt="1" custFlipVert="1" custScaleX="2779" custScaleY="23570" custLinFactNeighborX="1205" custLinFactNeighborY="9049"/>
      <dgm:spPr>
        <a:blipFill>
          <a:blip xmlns:r="http://schemas.openxmlformats.org/officeDocument/2006/relationships" r:embed="rId1">
            <a:extLst>
              <a:ext uri="{BEBA8EAE-BF5A-486C-A8C5-ECC9F3942E4B}">
                <a14:imgProps xmlns:a14="http://schemas.microsoft.com/office/drawing/2010/main" xmlns="">
                  <a14:imgLayer r:embed="rId2">
                    <a14:imgEffect>
                      <a14:saturation sat="300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l="-4000" r="-4000"/>
          </a:stretch>
        </a:blipFill>
      </dgm:spPr>
    </dgm:pt>
    <dgm:pt modelId="{5FF6D2FC-3815-4428-AA91-411525631E5B}" type="pres">
      <dgm:prSet presAssocID="{5C7AA580-0D37-4911-8C47-2D86CAE21275}" presName="textRect" presStyleLbl="revTx" presStyleIdx="0" presStyleCnt="1">
        <dgm:presLayoutVars>
          <dgm:bulletEnabled val="1"/>
        </dgm:presLayoutVars>
      </dgm:prSet>
      <dgm:spPr/>
      <dgm:t>
        <a:bodyPr/>
        <a:lstStyle/>
        <a:p>
          <a:endParaRPr lang="sr-Latn-RS"/>
        </a:p>
      </dgm:t>
    </dgm:pt>
  </dgm:ptLst>
  <dgm:cxnLst>
    <dgm:cxn modelId="{ECB550B6-5DE2-4B75-A981-4FE894B2BC06}" srcId="{0EF1BEA6-FE3F-468E-901F-B642FBEA20FE}" destId="{5C7AA580-0D37-4911-8C47-2D86CAE21275}" srcOrd="0" destOrd="0" parTransId="{6E7879DF-6875-4B24-9D68-8250A2EDBB13}" sibTransId="{7486B118-2BEF-4C31-8ED3-5DCA2F09DC33}"/>
    <dgm:cxn modelId="{EAEDB688-8ADD-43BB-81A9-3AE35EFB1EBA}" type="presOf" srcId="{0EF1BEA6-FE3F-468E-901F-B642FBEA20FE}" destId="{A9DFBB57-EA96-4E63-A627-28AD48C06488}" srcOrd="0" destOrd="0" presId="urn:microsoft.com/office/officeart/2005/8/layout/pList1#1"/>
    <dgm:cxn modelId="{67C717FB-B761-400C-BC3F-1481F26DA03A}" type="presOf" srcId="{5C7AA580-0D37-4911-8C47-2D86CAE21275}" destId="{5FF6D2FC-3815-4428-AA91-411525631E5B}" srcOrd="0" destOrd="0" presId="urn:microsoft.com/office/officeart/2005/8/layout/pList1#1"/>
    <dgm:cxn modelId="{4AA479E9-7B82-4FDA-98BE-030E5E89BB8A}" type="presParOf" srcId="{A9DFBB57-EA96-4E63-A627-28AD48C06488}" destId="{0239D897-275B-4981-B1E2-4DB97F80E5A4}" srcOrd="0" destOrd="0" presId="urn:microsoft.com/office/officeart/2005/8/layout/pList1#1"/>
    <dgm:cxn modelId="{DBE983E1-5862-4FEF-A80A-29A71227218C}" type="presParOf" srcId="{0239D897-275B-4981-B1E2-4DB97F80E5A4}" destId="{0F7C8CF6-20E4-4386-A6F7-1B3D3AD907FE}" srcOrd="0" destOrd="0" presId="urn:microsoft.com/office/officeart/2005/8/layout/pList1#1"/>
    <dgm:cxn modelId="{1EDBA565-9472-4B7C-A34B-18EA70A52F79}" type="presParOf" srcId="{0239D897-275B-4981-B1E2-4DB97F80E5A4}" destId="{5FF6D2FC-3815-4428-AA91-411525631E5B}"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C8CF6-20E4-4386-A6F7-1B3D3AD907FE}">
      <dsp:nvSpPr>
        <dsp:cNvPr id="0" name=""/>
        <dsp:cNvSpPr/>
      </dsp:nvSpPr>
      <dsp:spPr>
        <a:xfrm>
          <a:off x="56727" y="3558"/>
          <a:ext cx="7867451" cy="3692984"/>
        </a:xfrm>
        <a:prstGeom prst="round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6D2FC-3815-4428-AA91-411525631E5B}">
      <dsp:nvSpPr>
        <dsp:cNvPr id="0" name=""/>
        <dsp:cNvSpPr/>
      </dsp:nvSpPr>
      <dsp:spPr>
        <a:xfrm>
          <a:off x="1310493" y="3696543"/>
          <a:ext cx="5359919" cy="198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endParaRPr lang="sr-Latn-RS" sz="1100" kern="1200" dirty="0"/>
        </a:p>
      </dsp:txBody>
      <dsp:txXfrm>
        <a:off x="1310493" y="3696543"/>
        <a:ext cx="5359919" cy="1988530"/>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42343-6591-4B54-986B-8EE7A1B4DF1B}" type="datetimeFigureOut">
              <a:rPr lang="sr-Latn-RS" smtClean="0"/>
              <a:pPr/>
              <a:t>20.10.2012</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521C2-A8A0-4486-9870-DC25764BA208}" type="slidenum">
              <a:rPr lang="sr-Latn-RS" smtClean="0"/>
              <a:pPr/>
              <a:t>‹#›</a:t>
            </a:fld>
            <a:endParaRPr lang="sr-Latn-RS"/>
          </a:p>
        </p:txBody>
      </p:sp>
    </p:spTree>
    <p:extLst>
      <p:ext uri="{BB962C8B-B14F-4D97-AF65-F5344CB8AC3E}">
        <p14:creationId xmlns:p14="http://schemas.microsoft.com/office/powerpoint/2010/main" xmlns="" val="76167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21F521C2-A8A0-4486-9870-DC25764BA208}" type="slidenum">
              <a:rPr lang="sr-Latn-RS" smtClean="0"/>
              <a:pPr/>
              <a:t>7</a:t>
            </a:fld>
            <a:endParaRPr lang="sr-Latn-RS"/>
          </a:p>
        </p:txBody>
      </p:sp>
    </p:spTree>
    <p:extLst>
      <p:ext uri="{BB962C8B-B14F-4D97-AF65-F5344CB8AC3E}">
        <p14:creationId xmlns:p14="http://schemas.microsoft.com/office/powerpoint/2010/main" xmlns="" val="30270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21F521C2-A8A0-4486-9870-DC25764BA208}" type="slidenum">
              <a:rPr lang="sr-Latn-RS" smtClean="0"/>
              <a:pPr/>
              <a:t>15</a:t>
            </a:fld>
            <a:endParaRPr lang="sr-Latn-RS"/>
          </a:p>
        </p:txBody>
      </p:sp>
    </p:spTree>
    <p:extLst>
      <p:ext uri="{BB962C8B-B14F-4D97-AF65-F5344CB8AC3E}">
        <p14:creationId xmlns:p14="http://schemas.microsoft.com/office/powerpoint/2010/main" xmlns="" val="270850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05149F6-82FB-4618-9081-A6BF4081076B}" type="slidenum">
              <a:rPr lang="sr-Latn-RS" smtClean="0"/>
              <a:pPr/>
              <a:t>‹#›</a:t>
            </a:fld>
            <a:endParaRPr lang="sr-Latn-R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05149F6-82FB-4618-9081-A6BF4081076B}" type="slidenum">
              <a:rPr lang="sr-Latn-RS" smtClean="0"/>
              <a:pPr/>
              <a:t>‹#›</a:t>
            </a:fld>
            <a:endParaRPr lang="sr-Latn-R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05149F6-82FB-4618-9081-A6BF4081076B}" type="slidenum">
              <a:rPr lang="sr-Latn-RS" smtClean="0"/>
              <a:pPr/>
              <a:t>‹#›</a:t>
            </a:fld>
            <a:endParaRPr lang="sr-Latn-R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505149F6-82FB-4618-9081-A6BF4081076B}" type="slidenum">
              <a:rPr lang="sr-Latn-RS" smtClean="0"/>
              <a:pPr/>
              <a:t>‹#›</a:t>
            </a:fld>
            <a:endParaRPr lang="sr-Latn-R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05149F6-82FB-4618-9081-A6BF4081076B}" type="slidenum">
              <a:rPr lang="sr-Latn-RS" smtClean="0"/>
              <a:pPr/>
              <a:t>‹#›</a:t>
            </a:fld>
            <a:endParaRPr lang="sr-Latn-R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323D5-F4B1-4F5D-A52B-C6288001784F}" type="datetimeFigureOut">
              <a:rPr lang="sr-Latn-RS" smtClean="0"/>
              <a:pPr/>
              <a:t>20.10.2012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05149F6-82FB-4618-9081-A6BF4081076B}" type="slidenum">
              <a:rPr lang="sr-Latn-RS" smtClean="0"/>
              <a:pPr/>
              <a:t>‹#›</a:t>
            </a:fld>
            <a:endParaRPr lang="sr-Latn-R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B323D5-F4B1-4F5D-A52B-C6288001784F}" type="datetimeFigureOut">
              <a:rPr lang="sr-Latn-RS" smtClean="0"/>
              <a:pPr/>
              <a:t>20.10.2012</a:t>
            </a:fld>
            <a:endParaRPr lang="sr-Latn-R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r-Latn-R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05149F6-82FB-4618-9081-A6BF4081076B}" type="slidenum">
              <a:rPr lang="sr-Latn-RS" smtClean="0"/>
              <a:pPr/>
              <a:t>‹#›</a:t>
            </a:fld>
            <a:endParaRPr lang="sr-Latn-R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r.wikipedia.org/sr/%D0%92%D0%9C%D0%A0%D0%9E-%D0%94%D0%9F%D0%9C%D0%9D%D0%9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1759" y="5052545"/>
            <a:ext cx="4699045" cy="882119"/>
          </a:xfrm>
        </p:spPr>
        <p:txBody>
          <a:bodyPr/>
          <a:lstStyle/>
          <a:p>
            <a:r>
              <a:rPr lang="sr-Cyrl-RS" dirty="0" smtClean="0"/>
              <a:t>Татјана Крповић,професор српског језика и књижевности</a:t>
            </a:r>
            <a:endParaRPr lang="sr-Latn-RS" dirty="0"/>
          </a:p>
        </p:txBody>
      </p:sp>
      <p:sp>
        <p:nvSpPr>
          <p:cNvPr id="2" name="Title 1"/>
          <p:cNvSpPr>
            <a:spLocks noGrp="1"/>
          </p:cNvSpPr>
          <p:nvPr>
            <p:ph type="ctrTitle"/>
          </p:nvPr>
        </p:nvSpPr>
        <p:spPr>
          <a:xfrm>
            <a:off x="755576" y="980728"/>
            <a:ext cx="7175351" cy="1793167"/>
          </a:xfrm>
        </p:spPr>
        <p:style>
          <a:lnRef idx="2">
            <a:schemeClr val="accent3"/>
          </a:lnRef>
          <a:fillRef idx="1">
            <a:schemeClr val="lt1"/>
          </a:fillRef>
          <a:effectRef idx="0">
            <a:schemeClr val="accent3"/>
          </a:effectRef>
          <a:fontRef idx="minor">
            <a:schemeClr val="dk1"/>
          </a:fontRef>
        </p:style>
        <p:txBody>
          <a:bodyPr/>
          <a:lstStyle/>
          <a:p>
            <a:r>
              <a:rPr lang="sr-Cyrl-RS" sz="9600" dirty="0" smtClean="0"/>
              <a:t>Фонетика</a:t>
            </a:r>
            <a:endParaRPr lang="sr-Latn-RS" sz="9600" dirty="0"/>
          </a:p>
        </p:txBody>
      </p:sp>
    </p:spTree>
    <p:extLst>
      <p:ext uri="{BB962C8B-B14F-4D97-AF65-F5344CB8AC3E}">
        <p14:creationId xmlns:p14="http://schemas.microsoft.com/office/powerpoint/2010/main" xmlns="" val="42715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Point Star 2"/>
          <p:cNvSpPr/>
          <p:nvPr/>
        </p:nvSpPr>
        <p:spPr>
          <a:xfrm>
            <a:off x="1187624" y="260648"/>
            <a:ext cx="7200800" cy="6120680"/>
          </a:xfrm>
          <a:prstGeom prst="star6">
            <a:avLst/>
          </a:prstGeom>
          <a:ln/>
          <a:effectLst>
            <a:glow rad="139700">
              <a:schemeClr val="accent6">
                <a:satMod val="175000"/>
                <a:alpha val="40000"/>
              </a:schemeClr>
            </a:glow>
            <a:outerShdw blurRad="38100" dist="25400" dir="5400000" algn="t" rotWithShape="0">
              <a:srgbClr val="000000">
                <a:alpha val="50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sr-Cyrl-RS" sz="7200" b="1" dirty="0">
                <a:ln w="900" cmpd="sng">
                  <a:solidFill>
                    <a:srgbClr val="00B0F0">
                      <a:alpha val="55000"/>
                    </a:srgbClr>
                  </a:solidFill>
                  <a:prstDash val="solid"/>
                </a:ln>
                <a:solidFill>
                  <a:schemeClr val="accent5">
                    <a:lumMod val="60000"/>
                    <a:lumOff val="40000"/>
                  </a:schemeClr>
                </a:solidFill>
                <a:effectLst>
                  <a:innerShdw blurRad="101600" dist="76200" dir="5400000">
                    <a:srgbClr val="4E67C8">
                      <a:satMod val="190000"/>
                      <a:tint val="100000"/>
                      <a:alpha val="74000"/>
                    </a:srgbClr>
                  </a:innerShdw>
                </a:effectLst>
              </a:rPr>
              <a:t>ГЛАСОВИ</a:t>
            </a:r>
            <a:endParaRPr lang="sr-Latn-RS" sz="7200" b="1" dirty="0">
              <a:ln w="900" cmpd="sng">
                <a:solidFill>
                  <a:srgbClr val="00B0F0">
                    <a:alpha val="55000"/>
                  </a:srgbClr>
                </a:solidFill>
                <a:prstDash val="solid"/>
              </a:ln>
              <a:solidFill>
                <a:schemeClr val="accent5">
                  <a:lumMod val="60000"/>
                  <a:lumOff val="40000"/>
                </a:schemeClr>
              </a:solidFill>
              <a:effectLst>
                <a:innerShdw blurRad="101600" dist="76200" dir="5400000">
                  <a:srgbClr val="4E67C8">
                    <a:satMod val="190000"/>
                    <a:tint val="100000"/>
                    <a:alpha val="74000"/>
                  </a:srgbClr>
                </a:innerShdw>
              </a:effectLst>
            </a:endParaRPr>
          </a:p>
        </p:txBody>
      </p:sp>
    </p:spTree>
    <p:extLst>
      <p:ext uri="{BB962C8B-B14F-4D97-AF65-F5344CB8AC3E}">
        <p14:creationId xmlns:p14="http://schemas.microsoft.com/office/powerpoint/2010/main" xmlns="" val="42648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0" y="0"/>
            <a:ext cx="9143999" cy="6857999"/>
          </a:xfrm>
          <a:prstGeom prst="rect">
            <a:avLst/>
          </a:prstGeom>
          <a:ln>
            <a:noFill/>
          </a:ln>
          <a:effectLst>
            <a:softEdge rad="112500"/>
          </a:effectLst>
        </p:spPr>
      </p:pic>
    </p:spTree>
    <p:extLst>
      <p:ext uri="{BB962C8B-B14F-4D97-AF65-F5344CB8AC3E}">
        <p14:creationId xmlns:p14="http://schemas.microsoft.com/office/powerpoint/2010/main" xmlns="" val="35554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2520" cy="6858000"/>
          </a:xfrm>
        </p:spPr>
        <p:style>
          <a:lnRef idx="1">
            <a:schemeClr val="accent3"/>
          </a:lnRef>
          <a:fillRef idx="2">
            <a:schemeClr val="accent3"/>
          </a:fillRef>
          <a:effectRef idx="1">
            <a:schemeClr val="accent3"/>
          </a:effectRef>
          <a:fontRef idx="minor">
            <a:schemeClr val="dk1"/>
          </a:fontRef>
        </p:style>
        <p:txBody>
          <a:bodyPr/>
          <a:lstStyle/>
          <a:p>
            <a:pPr algn="l" fontAlgn="base"/>
            <a:r>
              <a:rPr lang="ru-RU" sz="4400" spc="50" dirty="0">
                <a:ln w="12700" cmpd="sng">
                  <a:solidFill>
                    <a:schemeClr val="tx2">
                      <a:lumMod val="75000"/>
                    </a:schemeClr>
                  </a:solidFill>
                  <a:prstDash val="solid"/>
                </a:ln>
                <a:solidFill>
                  <a:schemeClr val="accent5">
                    <a:lumMod val="75000"/>
                  </a:schemeClr>
                </a:solidFill>
                <a:effectLst>
                  <a:glow rad="53100">
                    <a:schemeClr val="accent6">
                      <a:satMod val="180000"/>
                      <a:alpha val="30000"/>
                    </a:schemeClr>
                  </a:glow>
                </a:effectLst>
                <a:latin typeface="Rockwell"/>
              </a:rPr>
              <a:t>ПОДЕЛА ГЛАСОВА</a:t>
            </a:r>
            <a:r>
              <a:rPr lang="ru-RU" sz="2000" dirty="0">
                <a:solidFill>
                  <a:srgbClr val="000000"/>
                </a:solidFill>
                <a:effectLst/>
                <a:latin typeface="Rockwell"/>
              </a:rPr>
              <a:t/>
            </a:r>
            <a:br>
              <a:rPr lang="ru-RU" sz="2000" dirty="0">
                <a:solidFill>
                  <a:srgbClr val="000000"/>
                </a:solidFill>
                <a:effectLst/>
                <a:latin typeface="Rockwell"/>
              </a:rPr>
            </a:b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Још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од учитељице знаш да се 30 гласова наше азбуке дели на:</a:t>
            </a:r>
            <a:b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b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самогласнике (вокале)</a:t>
            </a:r>
            <a:b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b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сугласнике (консонанте</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br>
            <a:r>
              <a:rPr lang="ru-RU" sz="2000" b="0" dirty="0">
                <a:solidFill>
                  <a:srgbClr val="7A7A7A"/>
                </a:solidFill>
                <a:effectLst/>
                <a:latin typeface="Georgia"/>
              </a:rPr>
              <a:t/>
            </a:r>
            <a:br>
              <a:rPr lang="ru-RU" sz="2000" b="0" dirty="0">
                <a:solidFill>
                  <a:srgbClr val="7A7A7A"/>
                </a:solidFill>
                <a:effectLst/>
                <a:latin typeface="Georgia"/>
              </a:rPr>
            </a:br>
            <a:r>
              <a:rPr lang="ru-RU" sz="2000" dirty="0">
                <a:solidFill>
                  <a:srgbClr val="3CB371"/>
                </a:solidFill>
                <a:effectLst/>
                <a:latin typeface="Georgia"/>
              </a:rPr>
              <a:t>Онда сам ту ја да ти објасним да се у овој подели налазе </a:t>
            </a:r>
            <a:r>
              <a:rPr lang="ru-RU" sz="2000" dirty="0" smtClean="0">
                <a:solidFill>
                  <a:srgbClr val="3CB371"/>
                </a:solidFill>
                <a:effectLst/>
                <a:latin typeface="Georgia"/>
              </a:rPr>
              <a:t>и </a:t>
            </a:r>
            <a:r>
              <a:rPr lang="ru-RU" sz="2000" dirty="0" smtClean="0">
                <a:solidFill>
                  <a:srgbClr val="FFCC00"/>
                </a:solidFill>
                <a:effectLst/>
                <a:latin typeface="Georgia"/>
              </a:rPr>
              <a:t>сонанти</a:t>
            </a:r>
            <a:r>
              <a:rPr lang="ru-RU" sz="2000" dirty="0">
                <a:solidFill>
                  <a:srgbClr val="3CB371"/>
                </a:solidFill>
                <a:effectLst/>
                <a:latin typeface="Georgia"/>
              </a:rPr>
              <a:t> (гласници).</a:t>
            </a:r>
            <a:r>
              <a:rPr lang="ru-RU" sz="2000" b="0" dirty="0">
                <a:solidFill>
                  <a:srgbClr val="7A7A7A"/>
                </a:solidFill>
                <a:effectLst/>
                <a:latin typeface="Georgia"/>
              </a:rPr>
              <a:t/>
            </a:r>
            <a:br>
              <a:rPr lang="ru-RU" sz="2000" b="0" dirty="0">
                <a:solidFill>
                  <a:srgbClr val="7A7A7A"/>
                </a:solidFill>
                <a:effectLst/>
                <a:latin typeface="Georgia"/>
              </a:rPr>
            </a:br>
            <a:r>
              <a:rPr lang="ru-RU" sz="2000" dirty="0">
                <a:solidFill>
                  <a:srgbClr val="3CB371"/>
                </a:solidFill>
                <a:effectLst/>
                <a:latin typeface="Georgia"/>
              </a:rPr>
              <a:t>А ту сам и да ти објасним да је реч о подели гласова на основу положаја говорних органа, односно, </a:t>
            </a:r>
            <a:r>
              <a:rPr lang="ru-RU" sz="2000" dirty="0">
                <a:solidFill>
                  <a:srgbClr val="FFCC00"/>
                </a:solidFill>
                <a:effectLst/>
                <a:latin typeface="Georgia"/>
              </a:rPr>
              <a:t>према ваздушној струји</a:t>
            </a:r>
            <a:r>
              <a:rPr lang="ru-RU" sz="2000" dirty="0">
                <a:solidFill>
                  <a:srgbClr val="3CB371"/>
                </a:solidFill>
                <a:effectLst/>
                <a:latin typeface="Georgia"/>
              </a:rPr>
              <a:t>. </a:t>
            </a:r>
            <a:r>
              <a:rPr lang="ru-RU" sz="2000" dirty="0" smtClean="0">
                <a:solidFill>
                  <a:srgbClr val="3CB371"/>
                </a:solidFill>
                <a:effectLst/>
                <a:latin typeface="Georgia"/>
              </a:rPr>
              <a:t/>
            </a:r>
            <a:br>
              <a:rPr lang="ru-RU" sz="2000" dirty="0" smtClean="0">
                <a:solidFill>
                  <a:srgbClr val="3CB371"/>
                </a:solidFill>
                <a:effectLst/>
                <a:latin typeface="Georgia"/>
              </a:rPr>
            </a:br>
            <a:r>
              <a:rPr lang="ru-RU" sz="2000" dirty="0">
                <a:solidFill>
                  <a:srgbClr val="3CB371"/>
                </a:solidFill>
                <a:effectLst/>
                <a:latin typeface="Georgia"/>
              </a:rPr>
              <a:t/>
            </a:r>
            <a:br>
              <a:rPr lang="ru-RU" sz="2000" dirty="0">
                <a:solidFill>
                  <a:srgbClr val="3CB371"/>
                </a:solidFill>
                <a:effectLst/>
                <a:latin typeface="Georgia"/>
              </a:rPr>
            </a:br>
            <a:r>
              <a:rPr lang="ru-RU" sz="2000" dirty="0" smtClean="0">
                <a:solidFill>
                  <a:srgbClr val="3CB371"/>
                </a:solidFill>
                <a:effectLst/>
                <a:latin typeface="Georgia"/>
              </a:rPr>
              <a:t/>
            </a:r>
            <a:br>
              <a:rPr lang="ru-RU" sz="2000" dirty="0" smtClean="0">
                <a:solidFill>
                  <a:srgbClr val="3CB371"/>
                </a:solidFill>
                <a:effectLst/>
                <a:latin typeface="Georgia"/>
              </a:rPr>
            </a:br>
            <a:r>
              <a:rPr lang="ru-RU" sz="2000" dirty="0" smtClean="0">
                <a:solidFill>
                  <a:srgbClr val="3CB371"/>
                </a:solidFill>
                <a:effectLst/>
                <a:latin typeface="Georgia"/>
              </a:rPr>
              <a:t>Ваздушна </a:t>
            </a:r>
            <a:r>
              <a:rPr lang="ru-RU" sz="2000" dirty="0">
                <a:solidFill>
                  <a:srgbClr val="3CB371"/>
                </a:solidFill>
                <a:effectLst/>
                <a:latin typeface="Georgia"/>
              </a:rPr>
              <a:t>струја при издаху ствара одређене гласове, у зависности од тога да ли пролази слободно или не. Е, па према њој се деле сви гласови.</a:t>
            </a:r>
            <a:r>
              <a:rPr lang="ru-RU" sz="2000" b="0" dirty="0">
                <a:solidFill>
                  <a:srgbClr val="7A7A7A"/>
                </a:solidFill>
                <a:effectLst/>
                <a:latin typeface="Georgia"/>
              </a:rPr>
              <a:t/>
            </a:r>
            <a:br>
              <a:rPr lang="ru-RU" sz="2000" b="0" dirty="0">
                <a:solidFill>
                  <a:srgbClr val="7A7A7A"/>
                </a:solidFill>
                <a:effectLst/>
                <a:latin typeface="Georgia"/>
              </a:rPr>
            </a:br>
            <a:endParaRPr lang="sr-Latn-RS" sz="2000" dirty="0"/>
          </a:p>
        </p:txBody>
      </p:sp>
    </p:spTree>
    <p:extLst>
      <p:ext uri="{BB962C8B-B14F-4D97-AF65-F5344CB8AC3E}">
        <p14:creationId xmlns:p14="http://schemas.microsoft.com/office/powerpoint/2010/main" xmlns="" val="12209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0"/>
          </a:xfrm>
        </p:spPr>
        <p:style>
          <a:lnRef idx="3">
            <a:schemeClr val="lt1"/>
          </a:lnRef>
          <a:fillRef idx="1">
            <a:schemeClr val="accent6"/>
          </a:fillRef>
          <a:effectRef idx="1">
            <a:schemeClr val="accent6"/>
          </a:effectRef>
          <a:fontRef idx="minor">
            <a:schemeClr val="lt1"/>
          </a:fontRef>
        </p:style>
        <p:txBody>
          <a:bodyPr/>
          <a:lstStyle/>
          <a:p>
            <a:pPr algn="l" fontAlgn="base"/>
            <a:r>
              <a:rPr lang="ru-RU" sz="4400" dirty="0">
                <a:ln>
                  <a:solidFill>
                    <a:schemeClr val="accent5">
                      <a:lumMod val="75000"/>
                    </a:schemeClr>
                  </a:solidFill>
                </a:ln>
                <a:solidFill>
                  <a:schemeClr val="accent2">
                    <a:lumMod val="75000"/>
                  </a:schemeClr>
                </a:solidFill>
                <a:effectLst>
                  <a:outerShdw blurRad="63500" sx="102000" sy="102000" algn="ctr" rotWithShape="0">
                    <a:prstClr val="black">
                      <a:alpha val="40000"/>
                    </a:prstClr>
                  </a:outerShdw>
                </a:effectLst>
                <a:latin typeface="Rockwell"/>
              </a:rPr>
              <a:t>САМОГЛАСНИЦИ (ВОКАЛИ)</a:t>
            </a:r>
            <a:r>
              <a:rPr lang="ru-RU" sz="2400" dirty="0">
                <a:solidFill>
                  <a:srgbClr val="000000"/>
                </a:solidFill>
                <a:effectLst/>
                <a:latin typeface="Rockwell"/>
              </a:rPr>
              <a:t/>
            </a:r>
            <a:br>
              <a:rPr lang="ru-RU" sz="2400" dirty="0">
                <a:solidFill>
                  <a:srgbClr val="000000"/>
                </a:solidFill>
                <a:effectLst/>
                <a:latin typeface="Rockwell"/>
              </a:rPr>
            </a:br>
            <a:r>
              <a:rPr lang="ru-RU" sz="2400" dirty="0">
                <a:solidFill>
                  <a:schemeClr val="tx2">
                    <a:lumMod val="50000"/>
                  </a:schemeClr>
                </a:solidFill>
                <a:effectLst/>
                <a:latin typeface="Georgia"/>
              </a:rPr>
              <a:t>Ваздушна струја слободно пролази; не наилази ни на какву препреку</a:t>
            </a:r>
            <a:r>
              <a:rPr lang="ru-RU" sz="2400" dirty="0" smtClean="0">
                <a:solidFill>
                  <a:schemeClr val="tx2">
                    <a:lumMod val="50000"/>
                  </a:schemeClr>
                </a:solidFill>
                <a:effectLst/>
                <a:latin typeface="Georgia"/>
              </a:rPr>
              <a:t>.</a:t>
            </a:r>
            <a:br>
              <a:rPr lang="ru-RU" sz="2400" dirty="0" smtClean="0">
                <a:solidFill>
                  <a:schemeClr val="tx2">
                    <a:lumMod val="50000"/>
                  </a:schemeClr>
                </a:solidFill>
                <a:effectLst/>
                <a:latin typeface="Georgia"/>
              </a:rPr>
            </a:br>
            <a:r>
              <a:rPr lang="ru-RU" sz="2400" dirty="0" smtClean="0">
                <a:solidFill>
                  <a:schemeClr val="tx2">
                    <a:lumMod val="50000"/>
                  </a:schemeClr>
                </a:solidFill>
                <a:effectLst/>
                <a:latin typeface="Georgia"/>
              </a:rPr>
              <a:t> </a:t>
            </a:r>
            <a:r>
              <a:rPr lang="ru-RU" sz="2400" dirty="0">
                <a:solidFill>
                  <a:schemeClr val="tx2">
                    <a:lumMod val="50000"/>
                  </a:schemeClr>
                </a:solidFill>
                <a:effectLst/>
                <a:latin typeface="Georgia"/>
              </a:rPr>
              <a:t>Ови гласови се чује као тонови; могу да се певају. Гласне жице трепере и ови су гласови звучни</a:t>
            </a:r>
            <a:r>
              <a:rPr lang="ru-RU" sz="2400" dirty="0" smtClean="0">
                <a:solidFill>
                  <a:schemeClr val="tx2">
                    <a:lumMod val="50000"/>
                  </a:schemeClr>
                </a:solidFill>
                <a:effectLst/>
                <a:latin typeface="Georgia"/>
              </a:rPr>
              <a:t>.</a:t>
            </a:r>
            <a:br>
              <a:rPr lang="ru-RU" sz="2400" dirty="0" smtClean="0">
                <a:solidFill>
                  <a:schemeClr val="tx2">
                    <a:lumMod val="50000"/>
                  </a:schemeClr>
                </a:solidFill>
                <a:effectLst/>
                <a:latin typeface="Georgia"/>
              </a:rPr>
            </a:br>
            <a:r>
              <a:rPr lang="ru-RU" sz="2400" b="0" dirty="0">
                <a:solidFill>
                  <a:srgbClr val="7A7A7A"/>
                </a:solidFill>
                <a:effectLst/>
                <a:latin typeface="Georgia"/>
              </a:rPr>
              <a:t/>
            </a:r>
            <a:br>
              <a:rPr lang="ru-RU" sz="2400" b="0" dirty="0">
                <a:solidFill>
                  <a:srgbClr val="7A7A7A"/>
                </a:solidFill>
                <a:effectLst/>
                <a:latin typeface="Georgia"/>
              </a:rPr>
            </a:br>
            <a:r>
              <a:rPr lang="ru-RU" sz="2400" dirty="0">
                <a:solidFill>
                  <a:schemeClr val="bg2">
                    <a:lumMod val="90000"/>
                  </a:schemeClr>
                </a:solidFill>
                <a:effectLst/>
                <a:latin typeface="Georgia"/>
              </a:rPr>
              <a:t>Сети се гласа А </a:t>
            </a:r>
            <a:r>
              <a:rPr lang="ru-RU" sz="2400" dirty="0" smtClean="0">
                <a:solidFill>
                  <a:schemeClr val="bg2">
                    <a:lumMod val="90000"/>
                  </a:schemeClr>
                </a:solidFill>
                <a:effectLst/>
                <a:latin typeface="Georgia"/>
              </a:rPr>
              <a:t>.</a:t>
            </a:r>
            <a:r>
              <a:rPr lang="ru-RU" sz="2400" dirty="0">
                <a:solidFill>
                  <a:schemeClr val="bg2">
                    <a:lumMod val="90000"/>
                  </a:schemeClr>
                </a:solidFill>
                <a:effectLst/>
                <a:latin typeface="Georgia"/>
              </a:rPr>
              <a:t> Да, не рекох, али знам да знаш: А, Е, И, О и У. И понекад чувено, слоготворно Р </a:t>
            </a:r>
            <a:r>
              <a:rPr lang="ru-RU" sz="2400" b="0" dirty="0">
                <a:solidFill>
                  <a:schemeClr val="bg2">
                    <a:lumMod val="90000"/>
                  </a:schemeClr>
                </a:solidFill>
                <a:effectLst/>
                <a:latin typeface="Georgia"/>
              </a:rPr>
              <a:t/>
            </a:r>
            <a:br>
              <a:rPr lang="ru-RU" sz="2400" b="0" dirty="0">
                <a:solidFill>
                  <a:schemeClr val="bg2">
                    <a:lumMod val="90000"/>
                  </a:schemeClr>
                </a:solidFill>
                <a:effectLst/>
                <a:latin typeface="Georgia"/>
              </a:rPr>
            </a:br>
            <a:endParaRPr lang="sr-Latn-RS" sz="2400"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090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5" cy="6597352"/>
          </a:xfr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lstStyle/>
          <a:p>
            <a:pPr algn="l" fontAlgn="base"/>
            <a:r>
              <a:rPr lang="ru-RU" sz="4400" spc="600" dirty="0">
                <a:solidFill>
                  <a:schemeClr val="accent2"/>
                </a:solidFill>
                <a:effectLst/>
                <a:latin typeface="Rockwell"/>
              </a:rPr>
              <a:t>СУГЛАСНИЦИ (КОНСОНАНТИ)</a:t>
            </a:r>
            <a:br>
              <a:rPr lang="ru-RU" sz="4400" spc="600" dirty="0">
                <a:solidFill>
                  <a:schemeClr val="accent2"/>
                </a:solidFill>
                <a:effectLst/>
                <a:latin typeface="Rockwell"/>
              </a:rPr>
            </a:br>
            <a:r>
              <a:rPr lang="ru-RU" sz="3200" dirty="0">
                <a:ln>
                  <a:solidFill>
                    <a:srgbClr val="0070C0"/>
                  </a:solidFill>
                </a:ln>
                <a:solidFill>
                  <a:srgbClr val="3CB371"/>
                </a:solidFill>
                <a:effectLst/>
                <a:latin typeface="Georgia"/>
              </a:rPr>
              <a:t>Ваздушна струја наилази на препреку и у зависности од говорног органа који </a:t>
            </a:r>
            <a:r>
              <a:rPr lang="ru-RU" sz="3200" dirty="0" smtClean="0">
                <a:ln>
                  <a:solidFill>
                    <a:srgbClr val="0070C0"/>
                  </a:solidFill>
                </a:ln>
                <a:solidFill>
                  <a:srgbClr val="3CB371"/>
                </a:solidFill>
                <a:effectLst/>
                <a:latin typeface="Georgia"/>
              </a:rPr>
              <a:t> је </a:t>
            </a:r>
            <a:r>
              <a:rPr lang="ru-RU" sz="3200" dirty="0">
                <a:ln>
                  <a:solidFill>
                    <a:srgbClr val="0070C0"/>
                  </a:solidFill>
                </a:ln>
                <a:solidFill>
                  <a:srgbClr val="3CB371"/>
                </a:solidFill>
                <a:effectLst/>
                <a:latin typeface="Georgia"/>
              </a:rPr>
              <a:t>препрека, делимо сугласнике према месту изговора. Јасно ти је да се сугласници не могу певати. Чују се као шумови. Њих има </a:t>
            </a:r>
            <a:r>
              <a:rPr lang="ru-RU" sz="3200" dirty="0">
                <a:ln>
                  <a:solidFill>
                    <a:srgbClr val="0070C0"/>
                  </a:solidFill>
                </a:ln>
                <a:solidFill>
                  <a:srgbClr val="FFCC00"/>
                </a:solidFill>
                <a:effectLst/>
                <a:latin typeface="Georgia"/>
              </a:rPr>
              <a:t>17</a:t>
            </a:r>
            <a:r>
              <a:rPr lang="ru-RU" sz="3200" dirty="0">
                <a:ln>
                  <a:solidFill>
                    <a:srgbClr val="0070C0"/>
                  </a:solidFill>
                </a:ln>
                <a:solidFill>
                  <a:srgbClr val="3CB371"/>
                </a:solidFill>
                <a:effectLst/>
                <a:latin typeface="Georgia"/>
              </a:rPr>
              <a:t>.</a:t>
            </a:r>
            <a:r>
              <a:rPr lang="ru-RU" sz="3200" b="0" dirty="0">
                <a:ln>
                  <a:solidFill>
                    <a:srgbClr val="0070C0"/>
                  </a:solidFill>
                </a:ln>
                <a:solidFill>
                  <a:srgbClr val="7A7A7A"/>
                </a:solidFill>
                <a:effectLst/>
                <a:latin typeface="Georgia"/>
              </a:rPr>
              <a:t/>
            </a:r>
            <a:br>
              <a:rPr lang="ru-RU" sz="3200" b="0" dirty="0">
                <a:ln>
                  <a:solidFill>
                    <a:srgbClr val="0070C0"/>
                  </a:solidFill>
                </a:ln>
                <a:solidFill>
                  <a:srgbClr val="7A7A7A"/>
                </a:solidFill>
                <a:effectLst/>
                <a:latin typeface="Georgia"/>
              </a:rPr>
            </a:br>
            <a:endParaRPr lang="sr-Latn-RS" sz="3200" dirty="0">
              <a:ln>
                <a:solidFill>
                  <a:srgbClr val="0070C0"/>
                </a:solidFill>
              </a:ln>
            </a:endParaRPr>
          </a:p>
        </p:txBody>
      </p:sp>
    </p:spTree>
    <p:extLst>
      <p:ext uri="{BB962C8B-B14F-4D97-AF65-F5344CB8AC3E}">
        <p14:creationId xmlns:p14="http://schemas.microsoft.com/office/powerpoint/2010/main" xmlns="" val="23318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rgbClr val="B8C2E9"/>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41368"/>
          </a:xfrm>
        </p:spPr>
        <p:style>
          <a:lnRef idx="2">
            <a:schemeClr val="accent2"/>
          </a:lnRef>
          <a:fillRef idx="1">
            <a:schemeClr val="lt1"/>
          </a:fillRef>
          <a:effectRef idx="0">
            <a:schemeClr val="accent2"/>
          </a:effectRef>
          <a:fontRef idx="minor">
            <a:schemeClr val="dk1"/>
          </a:fontRef>
        </p:style>
        <p:txBody>
          <a:bodyPr/>
          <a:lstStyle/>
          <a:p>
            <a:pPr algn="l" fontAlgn="base"/>
            <a:r>
              <a:rPr lang="ru-RU" sz="3600" dirty="0">
                <a:ln w="12700">
                  <a:solidFill>
                    <a:srgbClr val="FF0000"/>
                  </a:solidFill>
                  <a:prstDash val="solid"/>
                </a:ln>
                <a:solidFill>
                  <a:schemeClr val="bg2">
                    <a:lumMod val="25000"/>
                  </a:schemeClr>
                </a:solidFill>
                <a:effectLst>
                  <a:glow rad="139700">
                    <a:schemeClr val="accent1">
                      <a:satMod val="175000"/>
                      <a:alpha val="40000"/>
                    </a:schemeClr>
                  </a:glow>
                  <a:outerShdw blurRad="41275" dist="20320" dir="1800000" algn="tl" rotWithShape="0">
                    <a:srgbClr val="000000">
                      <a:alpha val="40000"/>
                    </a:srgbClr>
                  </a:outerShdw>
                </a:effectLst>
                <a:latin typeface="Rockwell"/>
              </a:rPr>
              <a:t>СОНАНТИ (ГЛАСНИЦИ)</a:t>
            </a:r>
            <a:br>
              <a:rPr lang="ru-RU" sz="3600" dirty="0">
                <a:ln w="12700">
                  <a:solidFill>
                    <a:srgbClr val="FF0000"/>
                  </a:solidFill>
                  <a:prstDash val="solid"/>
                </a:ln>
                <a:solidFill>
                  <a:schemeClr val="bg2">
                    <a:lumMod val="25000"/>
                  </a:schemeClr>
                </a:solidFill>
                <a:effectLst>
                  <a:glow rad="139700">
                    <a:schemeClr val="accent1">
                      <a:satMod val="175000"/>
                      <a:alpha val="40000"/>
                    </a:schemeClr>
                  </a:glow>
                  <a:outerShdw blurRad="41275" dist="20320" dir="1800000" algn="tl" rotWithShape="0">
                    <a:srgbClr val="000000">
                      <a:alpha val="40000"/>
                    </a:srgbClr>
                  </a:outerShdw>
                </a:effectLst>
                <a:latin typeface="Rockwell"/>
              </a:rPr>
            </a:br>
            <a:r>
              <a:rPr lang="ru-RU" sz="2400" dirty="0">
                <a:solidFill>
                  <a:srgbClr val="3CB371"/>
                </a:solidFill>
                <a:effectLst/>
              </a:rPr>
              <a:t>Ови гласови се налазе негде између претходних група. Ваздушна струја наилази на препреку (као код сугласника), али гласне жице трепере и они су звучни (као и самогласници). Сонаната има осам. Није мало, али их је лако запамтити.</a:t>
            </a:r>
            <a:r>
              <a:rPr lang="ru-RU" sz="2400" dirty="0">
                <a:effectLst/>
              </a:rPr>
              <a:t/>
            </a:r>
            <a:br>
              <a:rPr lang="ru-RU" sz="2400" dirty="0">
                <a:effectLst/>
              </a:rPr>
            </a:br>
            <a:r>
              <a:rPr lang="ru-RU" sz="2400" dirty="0">
                <a:solidFill>
                  <a:srgbClr val="3CB371"/>
                </a:solidFill>
                <a:effectLst/>
              </a:rPr>
              <a:t>Обрати пажњу!</a:t>
            </a:r>
            <a:r>
              <a:rPr lang="ru-RU" sz="2400" dirty="0">
                <a:effectLst/>
              </a:rPr>
              <a:t/>
            </a:r>
            <a:br>
              <a:rPr lang="ru-RU" sz="2400" dirty="0">
                <a:effectLst/>
              </a:rPr>
            </a:br>
            <a:r>
              <a:rPr lang="ru-RU" sz="2400" dirty="0">
                <a:solidFill>
                  <a:srgbClr val="3CB371"/>
                </a:solidFill>
                <a:effectLst/>
              </a:rPr>
              <a:t>Л + Ј = Љ</a:t>
            </a:r>
            <a:r>
              <a:rPr lang="ru-RU" sz="2400" dirty="0">
                <a:effectLst/>
              </a:rPr>
              <a:t/>
            </a:r>
            <a:br>
              <a:rPr lang="ru-RU" sz="2400" dirty="0">
                <a:effectLst/>
              </a:rPr>
            </a:br>
            <a:r>
              <a:rPr lang="ru-RU" sz="2400" dirty="0">
                <a:solidFill>
                  <a:srgbClr val="3CB371"/>
                </a:solidFill>
                <a:effectLst/>
              </a:rPr>
              <a:t>Н + Ј = Њ</a:t>
            </a:r>
            <a:r>
              <a:rPr lang="ru-RU" sz="2400" dirty="0">
                <a:effectLst/>
              </a:rPr>
              <a:t/>
            </a:r>
            <a:br>
              <a:rPr lang="ru-RU" sz="2400" dirty="0">
                <a:effectLst/>
              </a:rPr>
            </a:br>
            <a:r>
              <a:rPr lang="ru-RU" sz="2400" dirty="0">
                <a:solidFill>
                  <a:srgbClr val="3CB371"/>
                </a:solidFill>
                <a:effectLst/>
              </a:rPr>
              <a:t>И то је већ пет њих.</a:t>
            </a:r>
            <a:r>
              <a:rPr lang="ru-RU" sz="2400" dirty="0">
                <a:effectLst/>
              </a:rPr>
              <a:t/>
            </a:r>
            <a:br>
              <a:rPr lang="ru-RU" sz="2400" dirty="0">
                <a:effectLst/>
              </a:rPr>
            </a:br>
            <a:r>
              <a:rPr lang="ru-RU" sz="2400" dirty="0">
                <a:solidFill>
                  <a:srgbClr val="3CB371"/>
                </a:solidFill>
                <a:effectLst/>
              </a:rPr>
              <a:t>Онда се сетиш (или ћу ти објаснити  ) македонске организације </a:t>
            </a:r>
            <a:r>
              <a:rPr lang="ru-RU" sz="2400" dirty="0">
                <a:solidFill>
                  <a:srgbClr val="3CB371"/>
                </a:solidFill>
                <a:effectLst/>
                <a:hlinkClick r:id="rId3"/>
              </a:rPr>
              <a:t>ВМРО</a:t>
            </a:r>
            <a:r>
              <a:rPr lang="ru-RU" sz="2400" dirty="0">
                <a:solidFill>
                  <a:srgbClr val="3CB371"/>
                </a:solidFill>
                <a:effectLst/>
              </a:rPr>
              <a:t>. Само изоставиш самогласник О и добијеш још три сонанта. Дакле, сонанти су:</a:t>
            </a:r>
            <a:r>
              <a:rPr lang="ru-RU" sz="2400" dirty="0">
                <a:effectLst/>
              </a:rPr>
              <a:t/>
            </a:r>
            <a:br>
              <a:rPr lang="ru-RU" sz="2400" dirty="0">
                <a:effectLst/>
              </a:rPr>
            </a:br>
            <a:r>
              <a:rPr lang="ru-RU" sz="4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a:rPr>
              <a:t>Л, Н, Ј, Љ, Њ, В, М, </a:t>
            </a:r>
            <a:r>
              <a:rPr lang="ru-RU" sz="4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a:rPr>
              <a:t>Р</a:t>
            </a:r>
            <a:r>
              <a:rPr lang="ru-RU" sz="2400" dirty="0">
                <a:solidFill>
                  <a:srgbClr val="000000"/>
                </a:solidFill>
                <a:effectLst/>
                <a:latin typeface="Rockwell"/>
              </a:rPr>
              <a:t/>
            </a:r>
            <a:br>
              <a:rPr lang="ru-RU" sz="2400" dirty="0">
                <a:solidFill>
                  <a:srgbClr val="000000"/>
                </a:solidFill>
                <a:effectLst/>
                <a:latin typeface="Rockwell"/>
              </a:rPr>
            </a:br>
            <a:r>
              <a:rPr lang="ru-RU" sz="2400" dirty="0">
                <a:solidFill>
                  <a:srgbClr val="3CB371"/>
                </a:solidFill>
                <a:effectLst/>
              </a:rPr>
              <a:t>Можда ти ове поделе делују страшно. Али ако размислиш о њима, а не учиш их напамет, видећеш да то и није баш, баш толико </a:t>
            </a:r>
            <a:r>
              <a:rPr lang="ru-RU" sz="2400" dirty="0" smtClean="0">
                <a:solidFill>
                  <a:srgbClr val="3CB371"/>
                </a:solidFill>
                <a:effectLst/>
              </a:rPr>
              <a:t>страшно!</a:t>
            </a:r>
            <a:r>
              <a:rPr lang="ru-RU" sz="2400" b="0" dirty="0">
                <a:solidFill>
                  <a:srgbClr val="9F9F9F"/>
                </a:solidFill>
                <a:effectLst/>
                <a:latin typeface="Georgia"/>
              </a:rPr>
              <a:t/>
            </a:r>
            <a:br>
              <a:rPr lang="ru-RU" sz="2400" b="0" dirty="0">
                <a:solidFill>
                  <a:srgbClr val="9F9F9F"/>
                </a:solidFill>
                <a:effectLst/>
                <a:latin typeface="Georgia"/>
              </a:rPr>
            </a:br>
            <a:r>
              <a:rPr lang="ru-RU" sz="2400" dirty="0">
                <a:solidFill>
                  <a:srgbClr val="9F9F9F"/>
                </a:solidFill>
                <a:effectLst/>
              </a:rPr>
              <a:t/>
            </a:r>
            <a:br>
              <a:rPr lang="ru-RU" sz="2400" dirty="0">
                <a:solidFill>
                  <a:srgbClr val="9F9F9F"/>
                </a:solidFill>
                <a:effectLst/>
              </a:rPr>
            </a:br>
            <a:endParaRPr lang="sr-Latn-RS" sz="2400" dirty="0"/>
          </a:p>
        </p:txBody>
      </p:sp>
    </p:spTree>
    <p:extLst>
      <p:ext uri="{BB962C8B-B14F-4D97-AF65-F5344CB8AC3E}">
        <p14:creationId xmlns:p14="http://schemas.microsoft.com/office/powerpoint/2010/main" xmlns="" val="28878398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68952" cy="6048672"/>
          </a:xfrm>
        </p:spPr>
        <p:style>
          <a:lnRef idx="1">
            <a:schemeClr val="accent5"/>
          </a:lnRef>
          <a:fillRef idx="2">
            <a:schemeClr val="accent5"/>
          </a:fillRef>
          <a:effectRef idx="1">
            <a:schemeClr val="accent5"/>
          </a:effectRef>
          <a:fontRef idx="minor">
            <a:schemeClr val="dk1"/>
          </a:fontRef>
        </p:style>
        <p:txBody>
          <a:bodyPr vert="horz"/>
          <a:lstStyle/>
          <a:p>
            <a:pPr algn="l" fontAlgn="base"/>
            <a:r>
              <a:rPr lang="ru-RU"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Rockwell"/>
              </a:rPr>
              <a:t>ПОДЕЛА ГЛАСОВА ПРЕМА МЕСТУ ИЗГОВОРА</a:t>
            </a:r>
            <a:r>
              <a:rPr lang="ru-RU" dirty="0">
                <a:solidFill>
                  <a:srgbClr val="000000"/>
                </a:solidFill>
                <a:effectLst/>
                <a:latin typeface="Rockwell"/>
              </a:rPr>
              <a:t/>
            </a:r>
            <a:br>
              <a:rPr lang="ru-RU" dirty="0">
                <a:solidFill>
                  <a:srgbClr val="000000"/>
                </a:solidFill>
                <a:effectLst/>
                <a:latin typeface="Rockwell"/>
              </a:rPr>
            </a:br>
            <a:r>
              <a:rPr lang="ru-RU" sz="1800" dirty="0">
                <a:solidFill>
                  <a:srgbClr val="8A2BE2"/>
                </a:solidFill>
                <a:effectLst/>
                <a:latin typeface="Georgia"/>
              </a:rPr>
              <a:t>Јасно ти је да је реч о говорним органима који стварају препреку ваздушној струји. Кад спојиш усне и кажеш Б, ваздушна струја наилази на усне које праве препреку. Наравно, глас Б је уснени. Јасно?</a:t>
            </a:r>
            <a:r>
              <a:rPr lang="ru-RU" sz="1800" b="0" dirty="0">
                <a:solidFill>
                  <a:srgbClr val="7A7A7A"/>
                </a:solidFill>
                <a:effectLst/>
                <a:latin typeface="Georgia"/>
              </a:rPr>
              <a:t/>
            </a:r>
            <a:br>
              <a:rPr lang="ru-RU" sz="1800" b="0" dirty="0">
                <a:solidFill>
                  <a:srgbClr val="7A7A7A"/>
                </a:solidFill>
                <a:effectLst/>
                <a:latin typeface="Georgia"/>
              </a:rPr>
            </a:br>
            <a:r>
              <a:rPr lang="ru-RU" sz="2400" dirty="0" smtClean="0">
                <a:solidFill>
                  <a:srgbClr val="8A2BE2"/>
                </a:solidFill>
                <a:effectLst/>
                <a:latin typeface="Georgia"/>
              </a:rPr>
              <a:t>Идемо редом</a:t>
            </a:r>
            <a:r>
              <a:rPr lang="ru-RU" sz="2400" dirty="0">
                <a:solidFill>
                  <a:srgbClr val="8A2BE2"/>
                </a:solidFill>
                <a:effectLst/>
                <a:latin typeface="Georgia"/>
              </a:rPr>
              <a:t>:</a:t>
            </a:r>
            <a:r>
              <a:rPr lang="ru-RU" sz="2400" b="0" dirty="0">
                <a:solidFill>
                  <a:srgbClr val="7A7A7A"/>
                </a:solidFill>
                <a:effectLst/>
                <a:latin typeface="Georgia"/>
              </a:rPr>
              <a:t/>
            </a:r>
            <a:br>
              <a:rPr lang="ru-RU" sz="2400" b="0" dirty="0">
                <a:solidFill>
                  <a:srgbClr val="7A7A7A"/>
                </a:solidFill>
                <a:effectLst/>
                <a:latin typeface="Georgia"/>
              </a:rPr>
            </a:br>
            <a:r>
              <a:rPr lang="ru-RU" sz="5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Georgia"/>
              </a:rPr>
              <a:t>1.</a:t>
            </a:r>
            <a:r>
              <a:rPr lang="ru-RU" sz="3600" dirty="0" smtClean="0">
                <a:solidFill>
                  <a:srgbClr val="808000"/>
                </a:solidFill>
                <a:effectLst/>
                <a:latin typeface="Georgia"/>
              </a:rPr>
              <a:t>уснени</a:t>
            </a:r>
            <a:r>
              <a:rPr lang="ru-RU" sz="3600" dirty="0">
                <a:solidFill>
                  <a:srgbClr val="8A2BE2"/>
                </a:solidFill>
                <a:effectLst/>
                <a:latin typeface="Georgia"/>
              </a:rPr>
              <a:t> </a:t>
            </a:r>
            <a:r>
              <a:rPr lang="ru-RU" sz="2400" dirty="0">
                <a:solidFill>
                  <a:srgbClr val="8A2BE2"/>
                </a:solidFill>
                <a:effectLst/>
                <a:latin typeface="Georgia"/>
              </a:rPr>
              <a:t>(лабијални) – </a:t>
            </a:r>
            <a:r>
              <a:rPr lang="ru-RU" sz="3200" dirty="0">
                <a:solidFill>
                  <a:schemeClr val="bg2">
                    <a:lumMod val="50000"/>
                  </a:schemeClr>
                </a:solidFill>
                <a:effectLst/>
                <a:latin typeface="Georgia"/>
              </a:rPr>
              <a:t>Б, П, М; В, Ф</a:t>
            </a:r>
            <a:r>
              <a:rPr lang="ru-RU" sz="2400" b="0" dirty="0">
                <a:solidFill>
                  <a:srgbClr val="7A7A7A"/>
                </a:solidFill>
                <a:effectLst/>
                <a:latin typeface="Georgia"/>
              </a:rPr>
              <a:t/>
            </a:r>
            <a:br>
              <a:rPr lang="ru-RU" sz="2400" b="0" dirty="0">
                <a:solidFill>
                  <a:srgbClr val="7A7A7A"/>
                </a:solidFill>
                <a:effectLst/>
                <a:latin typeface="Georgia"/>
              </a:rPr>
            </a:br>
            <a:r>
              <a:rPr lang="ru-RU" sz="2400" dirty="0">
                <a:solidFill>
                  <a:srgbClr val="8A2BE2"/>
                </a:solidFill>
                <a:effectLst/>
                <a:latin typeface="Georgia"/>
              </a:rPr>
              <a:t>Верујем да мислиш да је тачка запета коју сам написала грешка. Е па, није  Ако усне праве препреку, стварамо Б, П и М и то су </a:t>
            </a:r>
            <a:r>
              <a:rPr lang="ru-RU" sz="2400" dirty="0">
                <a:solidFill>
                  <a:srgbClr val="FF0000"/>
                </a:solidFill>
                <a:effectLst/>
                <a:latin typeface="Georgia"/>
              </a:rPr>
              <a:t>двоуснени гласови</a:t>
            </a:r>
            <a:r>
              <a:rPr lang="ru-RU" sz="2400" dirty="0">
                <a:solidFill>
                  <a:srgbClr val="8A2BE2"/>
                </a:solidFill>
                <a:effectLst/>
                <a:latin typeface="Georgia"/>
              </a:rPr>
              <a:t>. А у стварању В и Ф учествују и зуби, па су ова два гласа &gt; </a:t>
            </a:r>
            <a:r>
              <a:rPr lang="ru-RU" sz="2400" dirty="0">
                <a:solidFill>
                  <a:srgbClr val="FF0000"/>
                </a:solidFill>
                <a:effectLst/>
                <a:latin typeface="Georgia"/>
              </a:rPr>
              <a:t>уснено-зубни</a:t>
            </a:r>
            <a:r>
              <a:rPr lang="ru-RU" sz="2400" dirty="0">
                <a:solidFill>
                  <a:srgbClr val="8A2BE2"/>
                </a:solidFill>
                <a:effectLst/>
                <a:latin typeface="Georgia"/>
              </a:rPr>
              <a:t>.</a:t>
            </a:r>
            <a:r>
              <a:rPr lang="ru-RU" sz="2400" b="0" dirty="0">
                <a:solidFill>
                  <a:srgbClr val="7A7A7A"/>
                </a:solidFill>
                <a:effectLst/>
                <a:latin typeface="Georgia"/>
              </a:rPr>
              <a:t/>
            </a:r>
            <a:br>
              <a:rPr lang="ru-RU" sz="2400" b="0" dirty="0">
                <a:solidFill>
                  <a:srgbClr val="7A7A7A"/>
                </a:solidFill>
                <a:effectLst/>
                <a:latin typeface="Georgia"/>
              </a:rPr>
            </a:br>
            <a:endParaRPr lang="sr-Latn-RS" sz="2400" dirty="0"/>
          </a:p>
        </p:txBody>
      </p:sp>
    </p:spTree>
    <p:extLst>
      <p:ext uri="{BB962C8B-B14F-4D97-AF65-F5344CB8AC3E}">
        <p14:creationId xmlns:p14="http://schemas.microsoft.com/office/powerpoint/2010/main" xmlns="" val="28843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12967" cy="6480720"/>
          </a:xfr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a:lstStyle/>
          <a:p>
            <a:pPr marL="0" indent="0" algn="l" fontAlgn="base">
              <a:buNone/>
            </a:pPr>
            <a:r>
              <a:rPr lang="ru-RU" sz="3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Georgia"/>
              </a:rPr>
              <a:t>2</a:t>
            </a:r>
            <a:r>
              <a:rPr lang="ru-RU" sz="2000" dirty="0" smtClean="0">
                <a:solidFill>
                  <a:srgbClr val="808000"/>
                </a:solidFill>
                <a:effectLst/>
                <a:latin typeface="Georgia"/>
              </a:rPr>
              <a:t>.зубни</a:t>
            </a:r>
            <a:r>
              <a:rPr lang="ru-RU" sz="2000" dirty="0">
                <a:solidFill>
                  <a:srgbClr val="8A2BE2"/>
                </a:solidFill>
                <a:effectLst/>
                <a:latin typeface="Georgia"/>
              </a:rPr>
              <a:t> (дентални) –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a:rPr>
              <a:t>Д, Т, З, С, Ц</a:t>
            </a:r>
            <a:r>
              <a:rPr lang="ru-RU" sz="2000" b="0" dirty="0">
                <a:solidFill>
                  <a:srgbClr val="7A7A7A"/>
                </a:solidFill>
                <a:effectLst/>
                <a:latin typeface="Georgia"/>
              </a:rPr>
              <a:t/>
            </a:r>
            <a:br>
              <a:rPr lang="ru-RU" sz="2000" b="0" dirty="0">
                <a:solidFill>
                  <a:srgbClr val="7A7A7A"/>
                </a:solidFill>
                <a:effectLst/>
                <a:latin typeface="Georgia"/>
              </a:rPr>
            </a:br>
            <a:r>
              <a:rPr lang="ru-RU" sz="2000" dirty="0">
                <a:solidFill>
                  <a:srgbClr val="8A2BE2"/>
                </a:solidFill>
                <a:effectLst/>
                <a:latin typeface="Georgia"/>
              </a:rPr>
              <a:t>Да ли ти је некад пало на памет зашто све речи у вези са омраженим нам лекаром  почињу овим словима? Погледај: дентист, зубар, стоматолог </a:t>
            </a:r>
            <a:r>
              <a:rPr lang="ru-RU" sz="2000" dirty="0" smtClean="0">
                <a:solidFill>
                  <a:srgbClr val="8A2BE2"/>
                </a:solidFill>
                <a:effectLst/>
                <a:latin typeface="Georgia"/>
              </a:rPr>
              <a:t/>
            </a:r>
            <a:br>
              <a:rPr lang="ru-RU" sz="2000" dirty="0" smtClean="0">
                <a:solidFill>
                  <a:srgbClr val="8A2BE2"/>
                </a:solidFill>
                <a:effectLst/>
                <a:latin typeface="Georgia"/>
              </a:rPr>
            </a:br>
            <a:r>
              <a:rPr lang="ru-RU" sz="2000" dirty="0">
                <a:solidFill>
                  <a:srgbClr val="8A2BE2"/>
                </a:solidFill>
                <a:effectLst/>
                <a:latin typeface="Georgia"/>
              </a:rPr>
              <a:t/>
            </a:r>
            <a:br>
              <a:rPr lang="ru-RU" sz="2000" dirty="0">
                <a:solidFill>
                  <a:srgbClr val="8A2BE2"/>
                </a:solidFill>
                <a:effectLst/>
                <a:latin typeface="Georgia"/>
              </a:rPr>
            </a:br>
            <a:r>
              <a:rPr lang="ru-RU" sz="2000" b="0" dirty="0">
                <a:solidFill>
                  <a:srgbClr val="7A7A7A"/>
                </a:solidFill>
                <a:effectLst/>
                <a:latin typeface="Georgia"/>
              </a:rPr>
              <a:t/>
            </a:r>
            <a:br>
              <a:rPr lang="ru-RU" sz="2000" b="0" dirty="0">
                <a:solidFill>
                  <a:srgbClr val="7A7A7A"/>
                </a:solidFill>
                <a:effectLst/>
                <a:latin typeface="Georgia"/>
              </a:rPr>
            </a:br>
            <a:r>
              <a:rPr lang="ru-RU" sz="3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Georgia"/>
              </a:rPr>
              <a:t>3.</a:t>
            </a:r>
            <a:r>
              <a:rPr lang="ru-RU" sz="2000" dirty="0" smtClean="0">
                <a:solidFill>
                  <a:srgbClr val="808000"/>
                </a:solidFill>
                <a:effectLst/>
                <a:latin typeface="Georgia"/>
              </a:rPr>
              <a:t>надзубни</a:t>
            </a:r>
            <a:r>
              <a:rPr lang="ru-RU" sz="2000" dirty="0">
                <a:solidFill>
                  <a:srgbClr val="8A2BE2"/>
                </a:solidFill>
                <a:effectLst/>
                <a:latin typeface="Georgia"/>
              </a:rPr>
              <a:t> (алвеоларни) – само </a:t>
            </a:r>
            <a:r>
              <a:rPr lang="ru-RU" sz="28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Georgia"/>
              </a:rPr>
              <a:t>Р, Л, </a:t>
            </a:r>
            <a:r>
              <a:rPr lang="ru-RU" sz="2800"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Georgia"/>
              </a:rPr>
              <a:t>Н</a:t>
            </a:r>
            <a:r>
              <a:rPr lang="ru-RU" sz="2000" dirty="0" smtClean="0">
                <a:solidFill>
                  <a:srgbClr val="8A2BE2"/>
                </a:solidFill>
                <a:effectLst/>
                <a:latin typeface="Georgia"/>
              </a:rPr>
              <a:t/>
            </a:r>
            <a:br>
              <a:rPr lang="ru-RU" sz="2000" dirty="0" smtClean="0">
                <a:solidFill>
                  <a:srgbClr val="8A2BE2"/>
                </a:solidFill>
                <a:effectLst/>
                <a:latin typeface="Georgia"/>
              </a:rPr>
            </a:br>
            <a:r>
              <a:rPr lang="ru-RU" sz="2000" dirty="0">
                <a:solidFill>
                  <a:srgbClr val="8A2BE2"/>
                </a:solidFill>
                <a:effectLst/>
                <a:latin typeface="Georgia"/>
              </a:rPr>
              <a:t/>
            </a:r>
            <a:br>
              <a:rPr lang="ru-RU" sz="2000" dirty="0">
                <a:solidFill>
                  <a:srgbClr val="8A2BE2"/>
                </a:solidFill>
                <a:effectLst/>
                <a:latin typeface="Georgia"/>
              </a:rPr>
            </a:br>
            <a:r>
              <a:rPr lang="ru-RU" sz="2000" b="0" dirty="0">
                <a:solidFill>
                  <a:srgbClr val="7A7A7A"/>
                </a:solidFill>
                <a:effectLst/>
                <a:latin typeface="Georgia"/>
              </a:rPr>
              <a:t/>
            </a:r>
            <a:br>
              <a:rPr lang="ru-RU" sz="2000" b="0" dirty="0">
                <a:solidFill>
                  <a:srgbClr val="7A7A7A"/>
                </a:solidFill>
                <a:effectLst/>
                <a:latin typeface="Georgia"/>
              </a:rPr>
            </a:br>
            <a:r>
              <a:rPr lang="ru-RU" sz="3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Georgia"/>
              </a:rPr>
              <a:t>4.</a:t>
            </a:r>
            <a:r>
              <a:rPr lang="ru-RU" sz="2000" dirty="0" smtClean="0">
                <a:solidFill>
                  <a:srgbClr val="808000"/>
                </a:solidFill>
                <a:effectLst/>
                <a:latin typeface="Georgia"/>
              </a:rPr>
              <a:t>предњонепчани</a:t>
            </a:r>
            <a:r>
              <a:rPr lang="ru-RU" sz="2000" dirty="0">
                <a:solidFill>
                  <a:srgbClr val="8A2BE2"/>
                </a:solidFill>
                <a:effectLst/>
                <a:latin typeface="Georgia"/>
              </a:rPr>
              <a:t> (палатали) </a:t>
            </a:r>
            <a:r>
              <a:rPr lang="ru-RU" sz="2000" dirty="0" smtClean="0">
                <a:solidFill>
                  <a:srgbClr val="8A2BE2"/>
                </a:solidFill>
                <a:effectLst/>
                <a:latin typeface="Georgia"/>
              </a:rPr>
              <a:t>–</a:t>
            </a:r>
            <a:br>
              <a:rPr lang="ru-RU" sz="2000" dirty="0" smtClean="0">
                <a:solidFill>
                  <a:srgbClr val="8A2BE2"/>
                </a:solidFill>
                <a:effectLst/>
                <a:latin typeface="Georgia"/>
              </a:rPr>
            </a:br>
            <a:r>
              <a:rPr lang="ru-RU" sz="2000" dirty="0">
                <a:solidFill>
                  <a:srgbClr val="8A2BE2"/>
                </a:solidFill>
                <a:effectLst/>
                <a:latin typeface="Georgia"/>
              </a:rPr>
              <a:t> </a:t>
            </a:r>
            <a:r>
              <a:rPr lang="ru-RU" sz="2000" dirty="0" smtClean="0">
                <a:solidFill>
                  <a:srgbClr val="8A2BE2"/>
                </a:solidFill>
                <a:effectLst/>
                <a:latin typeface="Georgia"/>
              </a:rPr>
              <a:t>                    </a:t>
            </a:r>
            <a:r>
              <a:rPr lang="ru-RU" sz="2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Georgia"/>
              </a:rPr>
              <a:t>Ј, Љ, Њ, Ђ, Ч; Џ, Ч, Ж, Ш</a:t>
            </a:r>
            <a:br>
              <a:rPr lang="ru-RU" sz="2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Georgia"/>
              </a:rPr>
            </a:br>
            <a:r>
              <a:rPr lang="ru-RU" sz="2000" dirty="0">
                <a:solidFill>
                  <a:srgbClr val="8A2BE2"/>
                </a:solidFill>
                <a:effectLst/>
                <a:latin typeface="Georgia"/>
              </a:rPr>
              <a:t>Опет тачка запета. И опет нисам погрешила  Прва група – </a:t>
            </a:r>
            <a:r>
              <a:rPr lang="ru-RU" sz="2000" dirty="0">
                <a:solidFill>
                  <a:srgbClr val="FF0000"/>
                </a:solidFill>
                <a:effectLst/>
                <a:latin typeface="Georgia"/>
              </a:rPr>
              <a:t>меки</a:t>
            </a:r>
            <a:r>
              <a:rPr lang="ru-RU" sz="2000" dirty="0">
                <a:solidFill>
                  <a:srgbClr val="8A2BE2"/>
                </a:solidFill>
                <a:effectLst/>
                <a:latin typeface="Georgia"/>
              </a:rPr>
              <a:t>; друга група – </a:t>
            </a:r>
            <a:r>
              <a:rPr lang="ru-RU" sz="2000" dirty="0">
                <a:solidFill>
                  <a:srgbClr val="FF0000"/>
                </a:solidFill>
                <a:effectLst/>
                <a:latin typeface="Georgia"/>
              </a:rPr>
              <a:t>тврди</a:t>
            </a:r>
            <a:r>
              <a:rPr lang="ru-RU" sz="2000" dirty="0">
                <a:solidFill>
                  <a:srgbClr val="8A2BE2"/>
                </a:solidFill>
                <a:effectLst/>
                <a:latin typeface="Georgia"/>
              </a:rPr>
              <a:t>. Не дозволи да те овај податак много нервира </a:t>
            </a:r>
            <a:r>
              <a:rPr lang="ru-RU" sz="2000" b="0" dirty="0">
                <a:solidFill>
                  <a:srgbClr val="7A7A7A"/>
                </a:solidFill>
                <a:effectLst/>
                <a:latin typeface="Georgia"/>
              </a:rPr>
              <a:t/>
            </a:r>
            <a:br>
              <a:rPr lang="ru-RU" sz="2000" b="0" dirty="0">
                <a:solidFill>
                  <a:srgbClr val="7A7A7A"/>
                </a:solidFill>
                <a:effectLst/>
                <a:latin typeface="Georgia"/>
              </a:rPr>
            </a:br>
            <a:r>
              <a:rPr lang="ru-RU" sz="4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Georgia"/>
              </a:rPr>
              <a:t>5.</a:t>
            </a:r>
            <a:r>
              <a:rPr lang="ru-RU" sz="2000" dirty="0" smtClean="0">
                <a:solidFill>
                  <a:srgbClr val="808000"/>
                </a:solidFill>
                <a:effectLst/>
                <a:latin typeface="Georgia"/>
              </a:rPr>
              <a:t>задњонепчани</a:t>
            </a:r>
            <a:r>
              <a:rPr lang="ru-RU" sz="2000" dirty="0">
                <a:solidFill>
                  <a:srgbClr val="8A2BE2"/>
                </a:solidFill>
                <a:effectLst/>
                <a:latin typeface="Georgia"/>
              </a:rPr>
              <a:t> (велари) – само три: </a:t>
            </a:r>
            <a:r>
              <a:rPr lang="ru-RU" sz="28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Georgia"/>
              </a:rPr>
              <a:t>К, Г, Х</a:t>
            </a:r>
          </a:p>
        </p:txBody>
      </p:sp>
    </p:spTree>
    <p:extLst>
      <p:ext uri="{BB962C8B-B14F-4D97-AF65-F5344CB8AC3E}">
        <p14:creationId xmlns:p14="http://schemas.microsoft.com/office/powerpoint/2010/main" xmlns="" val="35943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59" cy="6192688"/>
          </a:xfrm>
        </p:spPr>
        <p:style>
          <a:lnRef idx="3">
            <a:schemeClr val="lt1"/>
          </a:lnRef>
          <a:fillRef idx="1">
            <a:schemeClr val="accent5"/>
          </a:fillRef>
          <a:effectRef idx="1">
            <a:schemeClr val="accent5"/>
          </a:effectRef>
          <a:fontRef idx="minor">
            <a:schemeClr val="lt1"/>
          </a:fontRef>
        </p:style>
        <p:txBody>
          <a:bodyPr/>
          <a:lstStyle/>
          <a:p>
            <a:pPr algn="l" fontAlgn="base"/>
            <a:r>
              <a:rPr lang="sr-Cyrl-RS" sz="5400" dirty="0">
                <a:ln w="18000">
                  <a:solidFill>
                    <a:schemeClr val="accent2">
                      <a:satMod val="140000"/>
                    </a:schemeClr>
                  </a:solidFill>
                  <a:prstDash val="solid"/>
                  <a:miter lim="800000"/>
                </a:ln>
                <a:solidFill>
                  <a:schemeClr val="bg2">
                    <a:lumMod val="50000"/>
                  </a:schemeClr>
                </a:solidFill>
                <a:effectLst>
                  <a:outerShdw blurRad="25500" dist="23000" dir="7020000" algn="tl">
                    <a:srgbClr val="000000">
                      <a:alpha val="50000"/>
                    </a:srgbClr>
                  </a:outerShdw>
                </a:effectLst>
                <a:latin typeface="Rockwell"/>
              </a:rPr>
              <a:t>ПОДЕЛА ГЛАСОВА ПРЕМА ЗВУЧНОСТИ</a:t>
            </a:r>
            <a:r>
              <a:rPr lang="sr-Cyrl-RS" sz="2800" dirty="0">
                <a:solidFill>
                  <a:srgbClr val="000000"/>
                </a:solidFill>
                <a:effectLst/>
                <a:latin typeface="Rockwell"/>
              </a:rPr>
              <a:t/>
            </a:r>
            <a:br>
              <a:rPr lang="sr-Cyrl-RS" sz="2800" dirty="0">
                <a:solidFill>
                  <a:srgbClr val="000000"/>
                </a:solidFill>
                <a:effectLst/>
                <a:latin typeface="Rockwell"/>
              </a:rPr>
            </a:br>
            <a:r>
              <a:rPr lang="sr-Cyrl-RS" sz="2800" dirty="0" smtClean="0">
                <a:solidFill>
                  <a:srgbClr val="000000"/>
                </a:solidFill>
                <a:effectLst/>
                <a:latin typeface="Rockwell"/>
              </a:rPr>
              <a:t/>
            </a:r>
            <a:br>
              <a:rPr lang="sr-Cyrl-RS" sz="2800" dirty="0" smtClean="0">
                <a:solidFill>
                  <a:srgbClr val="000000"/>
                </a:solidFill>
                <a:effectLst/>
                <a:latin typeface="Rockwell"/>
              </a:rPr>
            </a:br>
            <a:endParaRPr lang="sr-Latn-RS" sz="2800" dirty="0"/>
          </a:p>
        </p:txBody>
      </p:sp>
      <p:pic>
        <p:nvPicPr>
          <p:cNvPr id="3" name="Picture 2"/>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5536" y="2943224"/>
            <a:ext cx="7920880" cy="3006055"/>
          </a:xfrm>
          <a:prstGeom prst="rect">
            <a:avLst/>
          </a:prstGeom>
        </p:spPr>
      </p:pic>
    </p:spTree>
    <p:extLst>
      <p:ext uri="{BB962C8B-B14F-4D97-AF65-F5344CB8AC3E}">
        <p14:creationId xmlns:p14="http://schemas.microsoft.com/office/powerpoint/2010/main" xmlns="" val="1973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59" cy="6192688"/>
          </a:xfrm>
        </p:spPr>
        <p:style>
          <a:lnRef idx="3">
            <a:schemeClr val="lt1"/>
          </a:lnRef>
          <a:fillRef idx="1">
            <a:schemeClr val="accent5"/>
          </a:fillRef>
          <a:effectRef idx="1">
            <a:schemeClr val="accent5"/>
          </a:effectRef>
          <a:fontRef idx="minor">
            <a:schemeClr val="lt1"/>
          </a:fontRef>
        </p:style>
        <p:txBody>
          <a:bodyPr/>
          <a:lstStyle/>
          <a:p>
            <a:pPr algn="l"/>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Укупно гласова: 30</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Звучни гласови: 20</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Самогласници – 5</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Сугласници – 7</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Сонанти – 8</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Безвучни гласови: 10</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Звучни сугласници: 7</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Безвучни сугласници: 10</a:t>
            </a:r>
            <a:b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Увек је 10 безвучних, али на теби је да водиш рачуна да ли у задатку пише – ГЛАСОВИ или СУГЛАСНИЦИ. Разлика је у 13 гласова. Сложићеш се да то није мало.</a:t>
            </a:r>
            <a:endParaRPr lang="sr-Latn-RS" sz="2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6142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pPr algn="l" fontAlgn="base"/>
            <a:r>
              <a:rPr lang="ru-RU" sz="2400" dirty="0">
                <a:effectLst/>
              </a:rPr>
              <a:t>–    </a:t>
            </a:r>
            <a:r>
              <a:rPr lang="ru-RU" sz="3600" dirty="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rPr>
              <a:t>ГЛАС </a:t>
            </a:r>
            <a:r>
              <a:rPr lang="ru-RU" sz="2400" dirty="0">
                <a:effectLst/>
              </a:rPr>
              <a:t>– </a:t>
            </a:r>
            <a:r>
              <a:rPr lang="ru-RU" sz="2400" dirty="0">
                <a:solidFill>
                  <a:schemeClr val="accent1">
                    <a:lumMod val="75000"/>
                  </a:schemeClr>
                </a:solidFill>
                <a:effectLst/>
              </a:rPr>
              <a:t>најмања језичка јединица од које се граде слогови и речи</a:t>
            </a:r>
            <a:r>
              <a:rPr lang="ru-RU" sz="2400" dirty="0" smtClean="0">
                <a:effectLst/>
              </a:rPr>
              <a:t>.</a:t>
            </a:r>
            <a:br>
              <a:rPr lang="ru-RU" sz="2400" dirty="0" smtClean="0">
                <a:effectLst/>
              </a:rPr>
            </a:br>
            <a:r>
              <a:rPr lang="ru-RU" sz="2400" b="0" dirty="0">
                <a:effectLst/>
              </a:rPr>
              <a:t/>
            </a:r>
            <a:br>
              <a:rPr lang="ru-RU" sz="2400" b="0" dirty="0">
                <a:effectLst/>
              </a:rPr>
            </a:br>
            <a:r>
              <a:rPr lang="ru-RU" sz="2400" dirty="0">
                <a:effectLst/>
              </a:rPr>
              <a:t>–    </a:t>
            </a:r>
            <a:r>
              <a:rPr lang="ru-RU"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ФОНЕТИКА</a:t>
            </a:r>
            <a:r>
              <a:rPr lang="ru-RU" sz="2400" dirty="0">
                <a:solidFill>
                  <a:schemeClr val="accent6">
                    <a:lumMod val="75000"/>
                  </a:schemeClr>
                </a:solidFill>
                <a:effectLst/>
              </a:rPr>
              <a:t> </a:t>
            </a:r>
            <a:r>
              <a:rPr lang="ru-RU" sz="2400" dirty="0">
                <a:solidFill>
                  <a:schemeClr val="tx1">
                    <a:lumMod val="50000"/>
                  </a:schemeClr>
                </a:solidFill>
                <a:effectLst/>
              </a:rPr>
              <a:t>– проучава настанак гласа и његове промене.</a:t>
            </a:r>
            <a:r>
              <a:rPr lang="ru-RU" sz="2400" b="0" dirty="0">
                <a:solidFill>
                  <a:schemeClr val="tx1">
                    <a:lumMod val="50000"/>
                  </a:schemeClr>
                </a:solidFill>
                <a:effectLst/>
              </a:rPr>
              <a:t/>
            </a:r>
            <a:br>
              <a:rPr lang="ru-RU" sz="2400" b="0" dirty="0">
                <a:solidFill>
                  <a:schemeClr val="tx1">
                    <a:lumMod val="50000"/>
                  </a:schemeClr>
                </a:solidFill>
                <a:effectLst/>
              </a:rPr>
            </a:br>
            <a:r>
              <a:rPr lang="ru-RU" sz="2400" dirty="0">
                <a:effectLst/>
              </a:rPr>
              <a:t>– </a:t>
            </a:r>
            <a:r>
              <a:rPr lang="ru-RU" sz="2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ФОНОЛОГИЈА</a:t>
            </a:r>
            <a:r>
              <a:rPr lang="ru-RU" sz="2400" dirty="0">
                <a:effectLst/>
              </a:rPr>
              <a:t> – </a:t>
            </a:r>
            <a:r>
              <a:rPr lang="ru-RU" sz="2400" dirty="0">
                <a:solidFill>
                  <a:schemeClr val="accent5">
                    <a:lumMod val="75000"/>
                  </a:schemeClr>
                </a:solidFill>
                <a:effectLst/>
              </a:rPr>
              <a:t>проучава гласове као разликовне знакове чијом променом долази до промена у значењу.</a:t>
            </a:r>
            <a:r>
              <a:rPr lang="ru-RU" sz="2400" b="0" dirty="0">
                <a:solidFill>
                  <a:schemeClr val="accent5">
                    <a:lumMod val="75000"/>
                  </a:schemeClr>
                </a:solidFill>
                <a:effectLst/>
              </a:rPr>
              <a:t/>
            </a:r>
            <a:br>
              <a:rPr lang="ru-RU" sz="2400" b="0" dirty="0">
                <a:solidFill>
                  <a:schemeClr val="accent5">
                    <a:lumMod val="75000"/>
                  </a:schemeClr>
                </a:solidFill>
                <a:effectLst/>
              </a:rPr>
            </a:br>
            <a:r>
              <a:rPr lang="ru-RU" sz="2400" dirty="0">
                <a:effectLst/>
              </a:rPr>
              <a:t>–    </a:t>
            </a:r>
            <a:r>
              <a:rPr lang="ru-RU"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ЈЕЗИК </a:t>
            </a:r>
            <a:r>
              <a:rPr lang="ru-RU" sz="2400" dirty="0">
                <a:effectLst/>
              </a:rPr>
              <a:t>– </a:t>
            </a:r>
            <a:r>
              <a:rPr lang="ru-RU" sz="2400" dirty="0">
                <a:solidFill>
                  <a:srgbClr val="002060"/>
                </a:solidFill>
                <a:effectLst/>
              </a:rPr>
              <a:t>има више значења према Речнику Матице српске:</a:t>
            </a:r>
            <a:r>
              <a:rPr lang="ru-RU" sz="2400" b="0" dirty="0">
                <a:solidFill>
                  <a:srgbClr val="002060"/>
                </a:solidFill>
                <a:effectLst/>
              </a:rPr>
              <a:t/>
            </a:r>
            <a:br>
              <a:rPr lang="ru-RU" sz="2400" b="0" dirty="0">
                <a:solidFill>
                  <a:srgbClr val="002060"/>
                </a:solidFill>
                <a:effectLst/>
              </a:rPr>
            </a:br>
            <a:r>
              <a:rPr lang="ru-RU" sz="2400" b="0" dirty="0" smtClean="0">
                <a:solidFill>
                  <a:srgbClr val="002060"/>
                </a:solidFill>
                <a:effectLst/>
              </a:rPr>
              <a:t>-</a:t>
            </a:r>
            <a:r>
              <a:rPr lang="ru-RU" sz="2400" dirty="0" smtClean="0">
                <a:solidFill>
                  <a:srgbClr val="002060"/>
                </a:solidFill>
                <a:effectLst/>
              </a:rPr>
              <a:t>говорни </a:t>
            </a:r>
            <a:r>
              <a:rPr lang="ru-RU" sz="2400" dirty="0">
                <a:solidFill>
                  <a:srgbClr val="002060"/>
                </a:solidFill>
                <a:effectLst/>
              </a:rPr>
              <a:t>орган</a:t>
            </a:r>
            <a:r>
              <a:rPr lang="ru-RU" sz="2400" dirty="0" smtClean="0">
                <a:solidFill>
                  <a:srgbClr val="002060"/>
                </a:solidFill>
                <a:effectLst/>
              </a:rPr>
              <a:t>;</a:t>
            </a:r>
            <a:r>
              <a:rPr lang="ru-RU" sz="2400" b="0" dirty="0">
                <a:solidFill>
                  <a:srgbClr val="002060"/>
                </a:solidFill>
                <a:effectLst/>
              </a:rPr>
              <a:t/>
            </a:r>
            <a:br>
              <a:rPr lang="ru-RU" sz="2400" b="0" dirty="0">
                <a:solidFill>
                  <a:srgbClr val="002060"/>
                </a:solidFill>
                <a:effectLst/>
              </a:rPr>
            </a:br>
            <a:r>
              <a:rPr lang="ru-RU" sz="2400" b="0" dirty="0" smtClean="0">
                <a:solidFill>
                  <a:srgbClr val="002060"/>
                </a:solidFill>
                <a:effectLst/>
              </a:rPr>
              <a:t>-</a:t>
            </a:r>
            <a:r>
              <a:rPr lang="ru-RU" sz="2400" dirty="0" smtClean="0">
                <a:solidFill>
                  <a:srgbClr val="002060"/>
                </a:solidFill>
                <a:effectLst/>
              </a:rPr>
              <a:t>систем </a:t>
            </a:r>
            <a:r>
              <a:rPr lang="ru-RU" sz="2400" dirty="0">
                <a:solidFill>
                  <a:srgbClr val="002060"/>
                </a:solidFill>
                <a:effectLst/>
              </a:rPr>
              <a:t>речи којим људи изражавају мисли док разговарају</a:t>
            </a:r>
            <a:r>
              <a:rPr lang="ru-RU" sz="2400" dirty="0" smtClean="0">
                <a:solidFill>
                  <a:srgbClr val="002060"/>
                </a:solidFill>
                <a:effectLst/>
              </a:rPr>
              <a:t>;</a:t>
            </a:r>
            <a:r>
              <a:rPr lang="ru-RU" sz="2400" b="0" dirty="0">
                <a:solidFill>
                  <a:srgbClr val="002060"/>
                </a:solidFill>
                <a:effectLst/>
              </a:rPr>
              <a:t/>
            </a:r>
            <a:br>
              <a:rPr lang="ru-RU" sz="2400" b="0" dirty="0">
                <a:solidFill>
                  <a:srgbClr val="002060"/>
                </a:solidFill>
                <a:effectLst/>
              </a:rPr>
            </a:br>
            <a:r>
              <a:rPr lang="ru-RU" sz="2400" b="0" dirty="0" smtClean="0">
                <a:solidFill>
                  <a:srgbClr val="002060"/>
                </a:solidFill>
                <a:effectLst/>
              </a:rPr>
              <a:t>-</a:t>
            </a:r>
            <a:r>
              <a:rPr lang="ru-RU" sz="2400" dirty="0" smtClean="0">
                <a:solidFill>
                  <a:srgbClr val="002060"/>
                </a:solidFill>
                <a:effectLst/>
              </a:rPr>
              <a:t>део </a:t>
            </a:r>
            <a:r>
              <a:rPr lang="ru-RU" sz="2400" dirty="0">
                <a:solidFill>
                  <a:srgbClr val="002060"/>
                </a:solidFill>
                <a:effectLst/>
              </a:rPr>
              <a:t>коже на ципели преко кога се везују пертле</a:t>
            </a:r>
            <a:r>
              <a:rPr lang="ru-RU" sz="2400" b="0" dirty="0">
                <a:solidFill>
                  <a:schemeClr val="accent2">
                    <a:lumMod val="75000"/>
                  </a:schemeClr>
                </a:solidFill>
                <a:effectLst/>
              </a:rPr>
              <a:t/>
            </a:r>
            <a:br>
              <a:rPr lang="ru-RU" sz="2400" b="0" dirty="0">
                <a:solidFill>
                  <a:schemeClr val="accent2">
                    <a:lumMod val="75000"/>
                  </a:schemeClr>
                </a:solidFill>
                <a:effectLst/>
              </a:rPr>
            </a:br>
            <a:endParaRPr lang="sr-Latn-RS" sz="2400" dirty="0">
              <a:solidFill>
                <a:schemeClr val="accent2">
                  <a:lumMod val="75000"/>
                </a:schemeClr>
              </a:solidFill>
            </a:endParaRPr>
          </a:p>
        </p:txBody>
      </p:sp>
    </p:spTree>
    <p:extLst>
      <p:ext uri="{BB962C8B-B14F-4D97-AF65-F5344CB8AC3E}">
        <p14:creationId xmlns:p14="http://schemas.microsoft.com/office/powerpoint/2010/main" xmlns="" val="7694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59" cy="6192688"/>
          </a:xfrm>
        </p:spPr>
        <p:style>
          <a:lnRef idx="3">
            <a:schemeClr val="lt1"/>
          </a:lnRef>
          <a:fillRef idx="1">
            <a:schemeClr val="accent5"/>
          </a:fillRef>
          <a:effectRef idx="1">
            <a:schemeClr val="accent5"/>
          </a:effectRef>
          <a:fontRef idx="minor">
            <a:schemeClr val="lt1"/>
          </a:fontRef>
        </p:style>
        <p:txBody>
          <a:bodyPr/>
          <a:lstStyle/>
          <a:p>
            <a:pPr algn="l" fontAlgn="base"/>
            <a:r>
              <a:rPr lang="ru-RU" sz="2800" dirty="0">
                <a:effectLst/>
              </a:rPr>
              <a:t>И води рачуна: звучне и безвучне сугласнике запамти редом јер очас посла замене места у глави  Не труди се да их учиш раздвојено – звучне, па безвучне. Пар је пар </a:t>
            </a:r>
            <a:r>
              <a:rPr lang="ru-RU" sz="2800" b="0" dirty="0">
                <a:effectLst/>
              </a:rPr>
              <a:t/>
            </a:r>
            <a:br>
              <a:rPr lang="ru-RU" sz="2800" b="0" dirty="0">
                <a:effectLst/>
              </a:rPr>
            </a:br>
            <a:r>
              <a:rPr lang="ru-RU" sz="2800" dirty="0">
                <a:effectLst/>
              </a:rPr>
              <a:t>Сети се:</a:t>
            </a:r>
            <a:r>
              <a:rPr lang="ru-RU" sz="2800" b="0" dirty="0">
                <a:effectLst/>
              </a:rPr>
              <a:t/>
            </a:r>
            <a:br>
              <a:rPr lang="ru-RU" sz="2800" b="0" dirty="0">
                <a:effectLst/>
              </a:rPr>
            </a:br>
            <a:r>
              <a:rPr lang="ru-RU" sz="2800" dirty="0">
                <a:effectLst/>
              </a:rPr>
              <a:t>уснени: Б – П…</a:t>
            </a:r>
            <a:r>
              <a:rPr lang="ru-RU" sz="2800" b="0" dirty="0">
                <a:effectLst/>
              </a:rPr>
              <a:t/>
            </a:r>
            <a:br>
              <a:rPr lang="ru-RU" sz="2800" b="0" dirty="0">
                <a:effectLst/>
              </a:rPr>
            </a:br>
            <a:r>
              <a:rPr lang="ru-RU" sz="2800" dirty="0">
                <a:effectLst/>
              </a:rPr>
              <a:t>зубни: Д – Т, З – С…</a:t>
            </a:r>
            <a:r>
              <a:rPr lang="ru-RU" sz="2800" b="0" dirty="0">
                <a:effectLst/>
              </a:rPr>
              <a:t/>
            </a:r>
            <a:br>
              <a:rPr lang="ru-RU" sz="2800" b="0" dirty="0">
                <a:effectLst/>
              </a:rPr>
            </a:br>
            <a:r>
              <a:rPr lang="ru-RU" sz="2800" dirty="0">
                <a:effectLst/>
              </a:rPr>
              <a:t>предњонепчани: Ђ – Ћ, Џ – Ч, Ж – Ш</a:t>
            </a:r>
            <a:r>
              <a:rPr lang="ru-RU" sz="2800" b="0" dirty="0">
                <a:effectLst/>
              </a:rPr>
              <a:t/>
            </a:r>
            <a:br>
              <a:rPr lang="ru-RU" sz="2800" b="0" dirty="0">
                <a:effectLst/>
              </a:rPr>
            </a:br>
            <a:r>
              <a:rPr lang="ru-RU" sz="2800" dirty="0">
                <a:effectLst/>
              </a:rPr>
              <a:t>задњонепчани – најлакше се памти К, Г, Х </a:t>
            </a:r>
            <a:r>
              <a:rPr lang="ru-RU" sz="2800" b="0" dirty="0">
                <a:effectLst/>
              </a:rPr>
              <a:t/>
            </a:r>
            <a:br>
              <a:rPr lang="ru-RU" sz="2800" b="0" dirty="0">
                <a:effectLst/>
              </a:rPr>
            </a:br>
            <a:endParaRPr lang="sr-Latn-RS" sz="2800" dirty="0"/>
          </a:p>
        </p:txBody>
      </p:sp>
    </p:spTree>
    <p:extLst>
      <p:ext uri="{BB962C8B-B14F-4D97-AF65-F5344CB8AC3E}">
        <p14:creationId xmlns:p14="http://schemas.microsoft.com/office/powerpoint/2010/main" xmlns="" val="16142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59" cy="6192688"/>
          </a:xfrm>
        </p:spPr>
        <p:style>
          <a:lnRef idx="2">
            <a:schemeClr val="accent6"/>
          </a:lnRef>
          <a:fillRef idx="1">
            <a:schemeClr val="lt1"/>
          </a:fillRef>
          <a:effectRef idx="0">
            <a:schemeClr val="accent6"/>
          </a:effectRef>
          <a:fontRef idx="minor">
            <a:schemeClr val="dk1"/>
          </a:fontRef>
        </p:style>
        <p:txBody>
          <a:bodyPr/>
          <a:lstStyle/>
          <a:p>
            <a:pPr algn="l" fontAlgn="base"/>
            <a:r>
              <a:rPr lang="ru-RU"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Rockwell"/>
              </a:rPr>
              <a:t>ПОДЕЛА ГЛАСОВА ПРЕМА НАЧИНУ </a:t>
            </a:r>
            <a:r>
              <a:rPr lang="ru-RU" sz="44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Rockwell"/>
              </a:rPr>
              <a:t>ИЗГОВОРА</a:t>
            </a:r>
            <a:br>
              <a:rPr lang="ru-RU" sz="44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Rockwell"/>
              </a:rPr>
            </a:br>
            <a:r>
              <a:rPr lang="ru-RU" sz="2800" dirty="0">
                <a:solidFill>
                  <a:srgbClr val="000000"/>
                </a:solidFill>
                <a:effectLst/>
                <a:latin typeface="Rockwell"/>
              </a:rPr>
              <a:t/>
            </a:r>
            <a:br>
              <a:rPr lang="ru-RU" sz="2800" dirty="0">
                <a:solidFill>
                  <a:srgbClr val="000000"/>
                </a:solidFill>
                <a:effectLst/>
                <a:latin typeface="Rockwell"/>
              </a:rPr>
            </a:br>
            <a:r>
              <a:rPr lang="ru-RU"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Логика, логика и само логика!</a:t>
            </a:r>
            <a:br>
              <a:rPr lang="ru-RU"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800" dirty="0">
                <a:effectLst/>
              </a:rPr>
              <a:t>За почетак треба да знаш да је реч о начину на који ваздушна струја савлађује препреку. А даље ћеш се већ снаћи </a:t>
            </a:r>
            <a:r>
              <a:rPr lang="ru-RU" sz="2800" b="0" dirty="0">
                <a:effectLst/>
              </a:rPr>
              <a:t/>
            </a:r>
            <a:br>
              <a:rPr lang="ru-RU" sz="2800" b="0" dirty="0">
                <a:effectLst/>
              </a:rPr>
            </a:br>
            <a:r>
              <a:rPr lang="ru-RU" sz="2800" dirty="0">
                <a:solidFill>
                  <a:srgbClr val="FF0000"/>
                </a:solidFill>
                <a:effectLst/>
              </a:rPr>
              <a:t>носни (назални) </a:t>
            </a:r>
            <a:r>
              <a:rPr lang="ru-RU" sz="2800" dirty="0">
                <a:effectLst/>
              </a:rPr>
              <a:t>– М, Н, Њ</a:t>
            </a:r>
            <a:r>
              <a:rPr lang="ru-RU" sz="2800" b="0" dirty="0">
                <a:effectLst/>
              </a:rPr>
              <a:t/>
            </a:r>
            <a:br>
              <a:rPr lang="ru-RU" sz="2800" b="0" dirty="0">
                <a:effectLst/>
              </a:rPr>
            </a:br>
            <a:r>
              <a:rPr lang="ru-RU" sz="2800" dirty="0">
                <a:solidFill>
                  <a:srgbClr val="FF0000"/>
                </a:solidFill>
                <a:effectLst/>
              </a:rPr>
              <a:t>праскави (експлозивни) </a:t>
            </a:r>
            <a:r>
              <a:rPr lang="ru-RU" sz="2800" dirty="0">
                <a:effectLst/>
              </a:rPr>
              <a:t>– Б, П, Д, Т, Г, К</a:t>
            </a:r>
            <a:r>
              <a:rPr lang="ru-RU" sz="2800" b="0" dirty="0">
                <a:effectLst/>
              </a:rPr>
              <a:t/>
            </a:r>
            <a:br>
              <a:rPr lang="ru-RU" sz="2800" b="0" dirty="0">
                <a:effectLst/>
              </a:rPr>
            </a:br>
            <a:r>
              <a:rPr lang="ru-RU" sz="2800" dirty="0">
                <a:solidFill>
                  <a:srgbClr val="FF0000"/>
                </a:solidFill>
                <a:effectLst/>
              </a:rPr>
              <a:t>струјни (фрикативни) </a:t>
            </a:r>
            <a:r>
              <a:rPr lang="ru-RU" sz="2800" dirty="0">
                <a:effectLst/>
              </a:rPr>
              <a:t>– З, С, Ж, Ш, В, Ф, Х</a:t>
            </a:r>
            <a:r>
              <a:rPr lang="ru-RU" sz="2800" b="0" dirty="0">
                <a:effectLst/>
              </a:rPr>
              <a:t/>
            </a:r>
            <a:br>
              <a:rPr lang="ru-RU" sz="2800" b="0" dirty="0">
                <a:effectLst/>
              </a:rPr>
            </a:br>
            <a:r>
              <a:rPr lang="ru-RU" sz="2800" dirty="0">
                <a:solidFill>
                  <a:srgbClr val="FF0000"/>
                </a:solidFill>
                <a:effectLst/>
              </a:rPr>
              <a:t>сливени (африкате) </a:t>
            </a:r>
            <a:r>
              <a:rPr lang="ru-RU" sz="2800" dirty="0">
                <a:effectLst/>
              </a:rPr>
              <a:t>– Џ, Ч, Ђ, Ћ, Ц</a:t>
            </a:r>
            <a:r>
              <a:rPr lang="ru-RU" sz="2800" b="0" dirty="0">
                <a:effectLst/>
              </a:rPr>
              <a:t/>
            </a:r>
            <a:br>
              <a:rPr lang="ru-RU" sz="2800" b="0" dirty="0">
                <a:effectLst/>
              </a:rPr>
            </a:br>
            <a:r>
              <a:rPr lang="ru-RU" sz="2800" dirty="0">
                <a:solidFill>
                  <a:srgbClr val="FF0000"/>
                </a:solidFill>
                <a:effectLst/>
              </a:rPr>
              <a:t>треперави (вибрант) </a:t>
            </a:r>
            <a:r>
              <a:rPr lang="ru-RU" sz="2800" dirty="0">
                <a:effectLst/>
              </a:rPr>
              <a:t>– Р</a:t>
            </a:r>
            <a:r>
              <a:rPr lang="ru-RU" sz="2800" b="0" dirty="0">
                <a:effectLst/>
              </a:rPr>
              <a:t/>
            </a:r>
            <a:br>
              <a:rPr lang="ru-RU" sz="2800" b="0" dirty="0">
                <a:effectLst/>
              </a:rPr>
            </a:br>
            <a:endParaRPr lang="sr-Latn-RS" sz="2800" dirty="0"/>
          </a:p>
        </p:txBody>
      </p:sp>
    </p:spTree>
    <p:extLst>
      <p:ext uri="{BB962C8B-B14F-4D97-AF65-F5344CB8AC3E}">
        <p14:creationId xmlns:p14="http://schemas.microsoft.com/office/powerpoint/2010/main" xmlns="" val="16142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59" cy="6192688"/>
          </a:xfrm>
        </p:spPr>
        <p:style>
          <a:lnRef idx="2">
            <a:schemeClr val="accent6"/>
          </a:lnRef>
          <a:fillRef idx="1">
            <a:schemeClr val="lt1"/>
          </a:fillRef>
          <a:effectRef idx="0">
            <a:schemeClr val="accent6"/>
          </a:effectRef>
          <a:fontRef idx="minor">
            <a:schemeClr val="dk1"/>
          </a:fontRef>
        </p:style>
        <p:txBody>
          <a:bodyPr/>
          <a:lstStyle/>
          <a:p>
            <a:pPr algn="l" fontAlgn="base"/>
            <a:r>
              <a:rPr lang="ru-RU" sz="2800" dirty="0">
                <a:solidFill>
                  <a:srgbClr val="556B2F"/>
                </a:solidFill>
                <a:effectLst/>
                <a:latin typeface="Georgia"/>
              </a:rPr>
              <a:t>Обрати пажњу на сливене, посебно на глас Ц!</a:t>
            </a:r>
            <a:r>
              <a:rPr lang="ru-RU" sz="2800" b="0" dirty="0">
                <a:solidFill>
                  <a:srgbClr val="7A7A7A"/>
                </a:solidFill>
                <a:effectLst/>
                <a:latin typeface="Georgia"/>
              </a:rPr>
              <a:t/>
            </a:r>
            <a:br>
              <a:rPr lang="ru-RU" sz="2800" b="0" dirty="0">
                <a:solidFill>
                  <a:srgbClr val="7A7A7A"/>
                </a:solidFill>
                <a:effectLst/>
                <a:latin typeface="Georgia"/>
              </a:rPr>
            </a:br>
            <a:r>
              <a:rPr lang="ru-RU" sz="2800" dirty="0">
                <a:solidFill>
                  <a:srgbClr val="FF0000"/>
                </a:solidFill>
                <a:effectLst/>
                <a:latin typeface="Georgia"/>
              </a:rPr>
              <a:t>Сливени у себи имају два гласа</a:t>
            </a:r>
            <a:r>
              <a:rPr lang="ru-RU" sz="2800" dirty="0">
                <a:solidFill>
                  <a:srgbClr val="556B2F"/>
                </a:solidFill>
                <a:effectLst/>
                <a:latin typeface="Georgia"/>
              </a:rPr>
              <a:t>:</a:t>
            </a:r>
            <a:r>
              <a:rPr lang="ru-RU" sz="2800" b="0" dirty="0">
                <a:solidFill>
                  <a:srgbClr val="7A7A7A"/>
                </a:solidFill>
                <a:effectLst/>
                <a:latin typeface="Georgia"/>
              </a:rPr>
              <a:t/>
            </a:r>
            <a:br>
              <a:rPr lang="ru-RU" sz="2800" b="0" dirty="0">
                <a:solidFill>
                  <a:srgbClr val="7A7A7A"/>
                </a:solidFill>
                <a:effectLst/>
                <a:latin typeface="Georgia"/>
              </a:rPr>
            </a:br>
            <a:r>
              <a:rPr lang="ru-RU" sz="2800" dirty="0">
                <a:solidFill>
                  <a:schemeClr val="accent1">
                    <a:lumMod val="75000"/>
                  </a:schemeClr>
                </a:solidFill>
                <a:effectLst/>
                <a:latin typeface="Georgia"/>
              </a:rPr>
              <a:t>Џ &lt; д + ж</a:t>
            </a:r>
            <a:r>
              <a:rPr lang="ru-RU" sz="2800" b="0" dirty="0">
                <a:solidFill>
                  <a:schemeClr val="accent1">
                    <a:lumMod val="75000"/>
                  </a:schemeClr>
                </a:solidFill>
                <a:effectLst/>
                <a:latin typeface="Georgia"/>
              </a:rPr>
              <a:t/>
            </a:r>
            <a:br>
              <a:rPr lang="ru-RU" sz="2800" b="0" dirty="0">
                <a:solidFill>
                  <a:schemeClr val="accent1">
                    <a:lumMod val="75000"/>
                  </a:schemeClr>
                </a:solidFill>
                <a:effectLst/>
                <a:latin typeface="Georgia"/>
              </a:rPr>
            </a:br>
            <a:r>
              <a:rPr lang="ru-RU" sz="2800" dirty="0">
                <a:solidFill>
                  <a:schemeClr val="accent1">
                    <a:lumMod val="75000"/>
                  </a:schemeClr>
                </a:solidFill>
                <a:effectLst/>
                <a:latin typeface="Georgia"/>
              </a:rPr>
              <a:t>Ч &lt; т + ш</a:t>
            </a:r>
            <a:r>
              <a:rPr lang="ru-RU" sz="2800" b="0" dirty="0">
                <a:solidFill>
                  <a:schemeClr val="accent1">
                    <a:lumMod val="75000"/>
                  </a:schemeClr>
                </a:solidFill>
                <a:effectLst/>
                <a:latin typeface="Georgia"/>
              </a:rPr>
              <a:t/>
            </a:r>
            <a:br>
              <a:rPr lang="ru-RU" sz="2800" b="0" dirty="0">
                <a:solidFill>
                  <a:schemeClr val="accent1">
                    <a:lumMod val="75000"/>
                  </a:schemeClr>
                </a:solidFill>
                <a:effectLst/>
                <a:latin typeface="Georgia"/>
              </a:rPr>
            </a:br>
            <a:r>
              <a:rPr lang="ru-RU" sz="2800" dirty="0">
                <a:solidFill>
                  <a:schemeClr val="accent1">
                    <a:lumMod val="75000"/>
                  </a:schemeClr>
                </a:solidFill>
                <a:effectLst/>
                <a:latin typeface="Georgia"/>
              </a:rPr>
              <a:t>Ђ &lt; д + меко з</a:t>
            </a:r>
            <a:r>
              <a:rPr lang="ru-RU" sz="2800" b="0" dirty="0">
                <a:solidFill>
                  <a:schemeClr val="accent1">
                    <a:lumMod val="75000"/>
                  </a:schemeClr>
                </a:solidFill>
                <a:effectLst/>
                <a:latin typeface="Georgia"/>
              </a:rPr>
              <a:t/>
            </a:r>
            <a:br>
              <a:rPr lang="ru-RU" sz="2800" b="0" dirty="0">
                <a:solidFill>
                  <a:schemeClr val="accent1">
                    <a:lumMod val="75000"/>
                  </a:schemeClr>
                </a:solidFill>
                <a:effectLst/>
                <a:latin typeface="Georgia"/>
              </a:rPr>
            </a:br>
            <a:r>
              <a:rPr lang="ru-RU" sz="2800" dirty="0">
                <a:solidFill>
                  <a:schemeClr val="accent1">
                    <a:lumMod val="75000"/>
                  </a:schemeClr>
                </a:solidFill>
                <a:effectLst/>
                <a:latin typeface="Georgia"/>
              </a:rPr>
              <a:t>Ћ &lt; т + меко с</a:t>
            </a:r>
            <a:r>
              <a:rPr lang="ru-RU" sz="2800" b="0" dirty="0">
                <a:solidFill>
                  <a:schemeClr val="accent1">
                    <a:lumMod val="75000"/>
                  </a:schemeClr>
                </a:solidFill>
                <a:effectLst/>
                <a:latin typeface="Georgia"/>
              </a:rPr>
              <a:t/>
            </a:r>
            <a:br>
              <a:rPr lang="ru-RU" sz="2800" b="0" dirty="0">
                <a:solidFill>
                  <a:schemeClr val="accent1">
                    <a:lumMod val="75000"/>
                  </a:schemeClr>
                </a:solidFill>
                <a:effectLst/>
                <a:latin typeface="Georgia"/>
              </a:rPr>
            </a:br>
            <a:r>
              <a:rPr lang="ru-RU" sz="2800" dirty="0">
                <a:solidFill>
                  <a:schemeClr val="accent1">
                    <a:lumMod val="75000"/>
                  </a:schemeClr>
                </a:solidFill>
                <a:effectLst/>
                <a:latin typeface="Georgia"/>
              </a:rPr>
              <a:t>Ц &lt; т + с</a:t>
            </a:r>
            <a:r>
              <a:rPr lang="ru-RU" sz="2800" b="0" dirty="0">
                <a:solidFill>
                  <a:schemeClr val="accent1">
                    <a:lumMod val="75000"/>
                  </a:schemeClr>
                </a:solidFill>
                <a:effectLst/>
                <a:latin typeface="Georgia"/>
              </a:rPr>
              <a:t/>
            </a:r>
            <a:br>
              <a:rPr lang="ru-RU" sz="2800" b="0" dirty="0">
                <a:solidFill>
                  <a:schemeClr val="accent1">
                    <a:lumMod val="75000"/>
                  </a:schemeClr>
                </a:solidFill>
                <a:effectLst/>
                <a:latin typeface="Georgia"/>
              </a:rPr>
            </a:br>
            <a:r>
              <a:rPr lang="ru-RU" sz="2800" dirty="0">
                <a:solidFill>
                  <a:srgbClr val="556B2F"/>
                </a:solidFill>
                <a:effectLst/>
                <a:latin typeface="Georgia"/>
              </a:rPr>
              <a:t>Зато се не сме писати ПРИПОВЕТЦИ. Ем се ломи језик, ем је неписменост у питању, ем постоје две могућности: ПРИПОВЕТКИ / ПРИПОВЕЦИ.</a:t>
            </a:r>
            <a:r>
              <a:rPr lang="ru-RU" sz="2800" b="0" dirty="0">
                <a:solidFill>
                  <a:srgbClr val="7A7A7A"/>
                </a:solidFill>
                <a:effectLst/>
                <a:latin typeface="Georgia"/>
              </a:rPr>
              <a:t/>
            </a:r>
            <a:br>
              <a:rPr lang="ru-RU" sz="2800" b="0" dirty="0">
                <a:solidFill>
                  <a:srgbClr val="7A7A7A"/>
                </a:solidFill>
                <a:effectLst/>
                <a:latin typeface="Georgia"/>
              </a:rPr>
            </a:br>
            <a:r>
              <a:rPr lang="ru-RU" sz="2800" dirty="0">
                <a:solidFill>
                  <a:srgbClr val="556B2F"/>
                </a:solidFill>
                <a:effectLst/>
                <a:latin typeface="Georgia"/>
              </a:rPr>
              <a:t>И не волим меније са НАПИТЦИМА </a:t>
            </a:r>
            <a:r>
              <a:rPr lang="ru-RU" sz="2800" b="0" dirty="0">
                <a:solidFill>
                  <a:srgbClr val="7A7A7A"/>
                </a:solidFill>
                <a:effectLst/>
                <a:latin typeface="Georgia"/>
              </a:rPr>
              <a:t/>
            </a:r>
            <a:br>
              <a:rPr lang="ru-RU" sz="2800" b="0" dirty="0">
                <a:solidFill>
                  <a:srgbClr val="7A7A7A"/>
                </a:solidFill>
                <a:effectLst/>
                <a:latin typeface="Georgia"/>
              </a:rPr>
            </a:br>
            <a:endParaRPr lang="sr-Latn-RS" sz="2800" dirty="0"/>
          </a:p>
        </p:txBody>
      </p:sp>
    </p:spTree>
    <p:extLst>
      <p:ext uri="{BB962C8B-B14F-4D97-AF65-F5344CB8AC3E}">
        <p14:creationId xmlns:p14="http://schemas.microsoft.com/office/powerpoint/2010/main" xmlns="" val="4511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Point Star 2"/>
          <p:cNvSpPr/>
          <p:nvPr/>
        </p:nvSpPr>
        <p:spPr>
          <a:xfrm>
            <a:off x="323528" y="0"/>
            <a:ext cx="8712968" cy="5733256"/>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4000" dirty="0" smtClean="0"/>
              <a:t>КАКО ЛАКШЕ НАУЧИТИ</a:t>
            </a:r>
            <a:endParaRPr lang="sr-Latn-RS" sz="4000" dirty="0"/>
          </a:p>
        </p:txBody>
      </p:sp>
    </p:spTree>
    <p:extLst>
      <p:ext uri="{BB962C8B-B14F-4D97-AF65-F5344CB8AC3E}">
        <p14:creationId xmlns:p14="http://schemas.microsoft.com/office/powerpoint/2010/main" xmlns="" val="42132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1" cy="6264696"/>
          </a:xfr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a:lstStyle/>
          <a:p>
            <a:pPr algn="l"/>
            <a:r>
              <a:rPr lang="sr-Cyrl-RS" dirty="0"/>
              <a:t>П</a:t>
            </a:r>
            <a:r>
              <a:rPr lang="sr-Cyrl-RS" dirty="0" smtClean="0"/>
              <a:t>рема месту изговора</a:t>
            </a:r>
            <a:br>
              <a:rPr lang="sr-Cyrl-RS" dirty="0" smtClean="0"/>
            </a:br>
            <a:r>
              <a:rPr lang="sr-Cyrl-RS" dirty="0"/>
              <a:t/>
            </a:r>
            <a:br>
              <a:rPr lang="sr-Cyrl-RS" dirty="0"/>
            </a:br>
            <a:r>
              <a:rPr lang="sr-Cyrl-RS" sz="2800" dirty="0" smtClean="0"/>
              <a:t>-уснени(Б,П,В,М)</a:t>
            </a:r>
            <a:br>
              <a:rPr lang="sr-Cyrl-RS" sz="2800" dirty="0" smtClean="0"/>
            </a:br>
            <a:r>
              <a:rPr lang="sr-Cyrl-RS" sz="2800" b="0" i="1" dirty="0">
                <a:solidFill>
                  <a:schemeClr val="bg2">
                    <a:lumMod val="25000"/>
                  </a:schemeClr>
                </a:solidFill>
              </a:rPr>
              <a:t>Б</a:t>
            </a:r>
            <a:r>
              <a:rPr lang="sr-Cyrl-RS" sz="2800" b="0" i="1" dirty="0">
                <a:solidFill>
                  <a:srgbClr val="FF0000"/>
                </a:solidFill>
              </a:rPr>
              <a:t>ака </a:t>
            </a:r>
            <a:r>
              <a:rPr lang="sr-Cyrl-RS" sz="2800" b="0" i="1" dirty="0">
                <a:solidFill>
                  <a:schemeClr val="bg2">
                    <a:lumMod val="25000"/>
                  </a:schemeClr>
                </a:solidFill>
              </a:rPr>
              <a:t>п</a:t>
            </a:r>
            <a:r>
              <a:rPr lang="sr-Cyrl-RS" sz="2800" b="0" i="1" dirty="0">
                <a:solidFill>
                  <a:srgbClr val="FF0000"/>
                </a:solidFill>
              </a:rPr>
              <a:t>реде </a:t>
            </a:r>
            <a:r>
              <a:rPr lang="sr-Cyrl-RS" sz="2800" b="0" i="1" dirty="0">
                <a:solidFill>
                  <a:schemeClr val="bg2">
                    <a:lumMod val="25000"/>
                  </a:schemeClr>
                </a:solidFill>
              </a:rPr>
              <a:t>в</a:t>
            </a:r>
            <a:r>
              <a:rPr lang="sr-Cyrl-RS" sz="2800" b="0" i="1" dirty="0">
                <a:solidFill>
                  <a:srgbClr val="FF0000"/>
                </a:solidFill>
              </a:rPr>
              <a:t>уну </a:t>
            </a:r>
            <a:r>
              <a:rPr lang="sr-Cyrl-RS" sz="2800" b="0" i="1" dirty="0">
                <a:solidFill>
                  <a:schemeClr val="bg2">
                    <a:lumMod val="25000"/>
                  </a:schemeClr>
                </a:solidFill>
              </a:rPr>
              <a:t>ф</a:t>
            </a:r>
            <a:r>
              <a:rPr lang="sr-Cyrl-RS" sz="2800" b="0" i="1" dirty="0">
                <a:solidFill>
                  <a:srgbClr val="FF0000"/>
                </a:solidFill>
              </a:rPr>
              <a:t>ићуној </a:t>
            </a:r>
            <a:r>
              <a:rPr lang="sr-Cyrl-RS" sz="2800" b="0" i="1" dirty="0">
                <a:solidFill>
                  <a:schemeClr val="bg2">
                    <a:lumMod val="25000"/>
                  </a:schemeClr>
                </a:solidFill>
              </a:rPr>
              <a:t>м</a:t>
            </a:r>
            <a:r>
              <a:rPr lang="sr-Cyrl-RS" sz="2800" b="0" i="1" dirty="0">
                <a:solidFill>
                  <a:srgbClr val="FF0000"/>
                </a:solidFill>
              </a:rPr>
              <a:t>ајци</a:t>
            </a:r>
            <a:r>
              <a:rPr lang="sr-Cyrl-RS" sz="2800" b="0" i="1" dirty="0" smtClean="0">
                <a:solidFill>
                  <a:srgbClr val="FF0000"/>
                </a:solidFill>
              </a:rPr>
              <a:t>.</a:t>
            </a:r>
            <a:r>
              <a:rPr lang="sr-Cyrl-RS" sz="2800" dirty="0" smtClean="0"/>
              <a:t/>
            </a:r>
            <a:br>
              <a:rPr lang="sr-Cyrl-RS" sz="2800" dirty="0" smtClean="0"/>
            </a:br>
            <a:r>
              <a:rPr lang="sr-Cyrl-RS" sz="2800" dirty="0" smtClean="0"/>
              <a:t>-зубни(З,Д,Т,С,Ц)</a:t>
            </a:r>
            <a:br>
              <a:rPr lang="sr-Cyrl-RS" sz="2800" dirty="0" smtClean="0"/>
            </a:br>
            <a:r>
              <a:rPr lang="sr-Cyrl-RS" sz="2800" b="0" i="1" dirty="0" smtClean="0">
                <a:solidFill>
                  <a:srgbClr val="002060"/>
                </a:solidFill>
              </a:rPr>
              <a:t>З</a:t>
            </a:r>
            <a:r>
              <a:rPr lang="sr-Cyrl-RS" sz="2800" b="0" i="1" dirty="0" smtClean="0">
                <a:solidFill>
                  <a:srgbClr val="FF5050"/>
                </a:solidFill>
              </a:rPr>
              <a:t>астава </a:t>
            </a:r>
            <a:r>
              <a:rPr lang="sr-Cyrl-RS" sz="2800" b="0" i="1" dirty="0" smtClean="0">
                <a:solidFill>
                  <a:srgbClr val="002060"/>
                </a:solidFill>
              </a:rPr>
              <a:t>д</a:t>
            </a:r>
            <a:r>
              <a:rPr lang="sr-Cyrl-RS" sz="2800" b="0" i="1" dirty="0" smtClean="0">
                <a:solidFill>
                  <a:srgbClr val="FF5050"/>
                </a:solidFill>
              </a:rPr>
              <a:t>руга </a:t>
            </a:r>
            <a:r>
              <a:rPr lang="sr-Cyrl-RS" sz="2800" dirty="0" smtClean="0">
                <a:solidFill>
                  <a:srgbClr val="002060"/>
                </a:solidFill>
              </a:rPr>
              <a:t>т</a:t>
            </a:r>
            <a:r>
              <a:rPr lang="sr-Cyrl-RS" sz="2800" b="0" dirty="0" smtClean="0">
                <a:solidFill>
                  <a:srgbClr val="FF5050"/>
                </a:solidFill>
              </a:rPr>
              <a:t>ита</a:t>
            </a:r>
            <a:r>
              <a:rPr lang="sr-Cyrl-RS" sz="2800" b="0" i="1" dirty="0" smtClean="0">
                <a:solidFill>
                  <a:srgbClr val="FF5050"/>
                </a:solidFill>
              </a:rPr>
              <a:t> </a:t>
            </a:r>
            <a:r>
              <a:rPr lang="sr-Cyrl-RS" sz="2800" b="0" i="1" dirty="0" smtClean="0">
                <a:solidFill>
                  <a:srgbClr val="002060"/>
                </a:solidFill>
              </a:rPr>
              <a:t>с</a:t>
            </a:r>
            <a:r>
              <a:rPr lang="sr-Cyrl-RS" sz="2800" b="0" i="1" dirty="0" smtClean="0">
                <a:solidFill>
                  <a:srgbClr val="FF5050"/>
                </a:solidFill>
              </a:rPr>
              <a:t>е </a:t>
            </a:r>
            <a:r>
              <a:rPr lang="sr-Cyrl-RS" sz="2800" b="0" i="1" dirty="0" smtClean="0">
                <a:solidFill>
                  <a:srgbClr val="002060"/>
                </a:solidFill>
              </a:rPr>
              <a:t>ц</a:t>
            </a:r>
            <a:r>
              <a:rPr lang="sr-Cyrl-RS" sz="2800" b="0" i="1" dirty="0" smtClean="0">
                <a:solidFill>
                  <a:srgbClr val="FF5050"/>
                </a:solidFill>
              </a:rPr>
              <a:t>рвени.</a:t>
            </a:r>
            <a:br>
              <a:rPr lang="sr-Cyrl-RS" sz="2800" b="0" i="1" dirty="0" smtClean="0">
                <a:solidFill>
                  <a:srgbClr val="FF5050"/>
                </a:solidFill>
              </a:rPr>
            </a:br>
            <a:r>
              <a:rPr lang="sr-Cyrl-RS" sz="2800" dirty="0">
                <a:solidFill>
                  <a:srgbClr val="94A3DE"/>
                </a:solidFill>
              </a:rPr>
              <a:t>-</a:t>
            </a:r>
            <a:r>
              <a:rPr lang="sr-Cyrl-RS" sz="2800" dirty="0" smtClean="0">
                <a:solidFill>
                  <a:srgbClr val="94A3DE"/>
                </a:solidFill>
              </a:rPr>
              <a:t>надзубни(Р,Л,Н)</a:t>
            </a:r>
            <a:br>
              <a:rPr lang="sr-Cyrl-RS" sz="2800" dirty="0" smtClean="0">
                <a:solidFill>
                  <a:srgbClr val="94A3DE"/>
                </a:solidFill>
              </a:rPr>
            </a:br>
            <a:r>
              <a:rPr lang="sr-Cyrl-RS" sz="2800" b="0" i="1" dirty="0" smtClean="0">
                <a:solidFill>
                  <a:srgbClr val="002060"/>
                </a:solidFill>
              </a:rPr>
              <a:t>Р</a:t>
            </a:r>
            <a:r>
              <a:rPr lang="sr-Cyrl-RS" sz="2800" b="0" i="1" dirty="0" smtClean="0">
                <a:solidFill>
                  <a:srgbClr val="FF5050"/>
                </a:solidFill>
              </a:rPr>
              <a:t>ода </a:t>
            </a:r>
            <a:r>
              <a:rPr lang="sr-Cyrl-RS" sz="2800" b="0" i="1" dirty="0" smtClean="0">
                <a:solidFill>
                  <a:srgbClr val="002060"/>
                </a:solidFill>
              </a:rPr>
              <a:t>л</a:t>
            </a:r>
            <a:r>
              <a:rPr lang="sr-Cyrl-RS" sz="2800" b="0" i="1" dirty="0" smtClean="0">
                <a:solidFill>
                  <a:srgbClr val="FF5050"/>
                </a:solidFill>
              </a:rPr>
              <a:t>ети </a:t>
            </a:r>
            <a:r>
              <a:rPr lang="sr-Cyrl-RS" sz="2800" b="0" i="1" dirty="0" smtClean="0">
                <a:solidFill>
                  <a:srgbClr val="002060"/>
                </a:solidFill>
              </a:rPr>
              <a:t>н</a:t>
            </a:r>
            <a:r>
              <a:rPr lang="sr-Cyrl-RS" sz="2800" b="0" i="1" dirty="0" smtClean="0">
                <a:solidFill>
                  <a:srgbClr val="FF5050"/>
                </a:solidFill>
              </a:rPr>
              <a:t>ебом.</a:t>
            </a:r>
            <a:r>
              <a:rPr lang="sr-Cyrl-RS" sz="2800" b="0" i="1" dirty="0" smtClean="0"/>
              <a:t/>
            </a:r>
            <a:br>
              <a:rPr lang="sr-Cyrl-RS" sz="2800" b="0" i="1" dirty="0" smtClean="0"/>
            </a:br>
            <a:r>
              <a:rPr lang="sr-Cyrl-RS" sz="2800" dirty="0" smtClean="0"/>
              <a:t>-предњонепчани(Ч,Ђ,Ж,Ш,Њ,Ћ,Љ,Ј,Џ)</a:t>
            </a:r>
            <a:br>
              <a:rPr lang="sr-Cyrl-RS" sz="2800" dirty="0" smtClean="0"/>
            </a:br>
            <a:r>
              <a:rPr lang="sr-Cyrl-RS" sz="2800" b="0" i="1" dirty="0" smtClean="0">
                <a:solidFill>
                  <a:srgbClr val="002060"/>
                </a:solidFill>
              </a:rPr>
              <a:t>Ч</a:t>
            </a:r>
            <a:r>
              <a:rPr lang="sr-Cyrl-RS" sz="2800" b="0" i="1" dirty="0" smtClean="0">
                <a:solidFill>
                  <a:srgbClr val="FF5050"/>
                </a:solidFill>
              </a:rPr>
              <a:t>ича </a:t>
            </a:r>
            <a:r>
              <a:rPr lang="sr-Cyrl-RS" sz="2800" b="0" i="1" dirty="0" smtClean="0">
                <a:solidFill>
                  <a:srgbClr val="002060"/>
                </a:solidFill>
              </a:rPr>
              <a:t>Ђ</a:t>
            </a:r>
            <a:r>
              <a:rPr lang="sr-Cyrl-RS" sz="2800" b="0" i="1" dirty="0" smtClean="0">
                <a:solidFill>
                  <a:srgbClr val="FF5050"/>
                </a:solidFill>
              </a:rPr>
              <a:t>орђе </a:t>
            </a:r>
            <a:r>
              <a:rPr lang="sr-Cyrl-RS" sz="2800" b="0" i="1" dirty="0" smtClean="0">
                <a:solidFill>
                  <a:srgbClr val="002060"/>
                </a:solidFill>
              </a:rPr>
              <a:t>ж</a:t>
            </a:r>
            <a:r>
              <a:rPr lang="sr-Cyrl-RS" sz="2800" b="0" i="1" dirty="0" smtClean="0">
                <a:solidFill>
                  <a:srgbClr val="FF5050"/>
                </a:solidFill>
              </a:rPr>
              <a:t>ваће </a:t>
            </a:r>
            <a:r>
              <a:rPr lang="sr-Cyrl-RS" sz="2800" b="0" i="1" dirty="0" smtClean="0">
                <a:solidFill>
                  <a:srgbClr val="002060"/>
                </a:solidFill>
              </a:rPr>
              <a:t>ш</a:t>
            </a:r>
            <a:r>
              <a:rPr lang="sr-Cyrl-RS" sz="2800" b="0" i="1" dirty="0" smtClean="0">
                <a:solidFill>
                  <a:srgbClr val="FF5050"/>
                </a:solidFill>
              </a:rPr>
              <a:t>љиве,</a:t>
            </a:r>
            <a:r>
              <a:rPr lang="sr-Cyrl-RS" sz="2800" b="0" i="1" dirty="0" smtClean="0">
                <a:solidFill>
                  <a:srgbClr val="002060"/>
                </a:solidFill>
              </a:rPr>
              <a:t>њ</a:t>
            </a:r>
            <a:r>
              <a:rPr lang="sr-Cyrl-RS" sz="2800" b="0" i="1" dirty="0" smtClean="0">
                <a:solidFill>
                  <a:srgbClr val="FF5050"/>
                </a:solidFill>
              </a:rPr>
              <a:t>егова </a:t>
            </a:r>
            <a:r>
              <a:rPr lang="sr-Cyrl-RS" sz="2800" b="0" i="1" dirty="0" smtClean="0">
                <a:solidFill>
                  <a:srgbClr val="002060"/>
                </a:solidFill>
              </a:rPr>
              <a:t>ћ</a:t>
            </a:r>
            <a:r>
              <a:rPr lang="sr-Cyrl-RS" sz="2800" b="0" i="1" dirty="0" smtClean="0">
                <a:solidFill>
                  <a:srgbClr val="FF5050"/>
                </a:solidFill>
              </a:rPr>
              <a:t>ерка </a:t>
            </a:r>
            <a:r>
              <a:rPr lang="sr-Cyrl-RS" sz="2800" b="0" i="1" dirty="0" smtClean="0">
                <a:solidFill>
                  <a:srgbClr val="002060"/>
                </a:solidFill>
              </a:rPr>
              <a:t>Љ</a:t>
            </a:r>
            <a:r>
              <a:rPr lang="sr-Cyrl-RS" sz="2800" b="0" i="1" dirty="0" smtClean="0">
                <a:solidFill>
                  <a:srgbClr val="FF5050"/>
                </a:solidFill>
              </a:rPr>
              <a:t>иљана </a:t>
            </a:r>
            <a:r>
              <a:rPr lang="sr-Cyrl-RS" sz="2800" b="0" i="1" dirty="0" smtClean="0">
                <a:solidFill>
                  <a:srgbClr val="002060"/>
                </a:solidFill>
              </a:rPr>
              <a:t>ј</a:t>
            </a:r>
            <a:r>
              <a:rPr lang="sr-Cyrl-RS" sz="2800" b="0" i="1" dirty="0" smtClean="0">
                <a:solidFill>
                  <a:srgbClr val="FF5050"/>
                </a:solidFill>
              </a:rPr>
              <a:t>еде </a:t>
            </a:r>
            <a:r>
              <a:rPr lang="sr-Cyrl-RS" sz="2800" b="0" i="1" dirty="0" smtClean="0">
                <a:solidFill>
                  <a:srgbClr val="002060"/>
                </a:solidFill>
              </a:rPr>
              <a:t>џ</a:t>
            </a:r>
            <a:r>
              <a:rPr lang="sr-Cyrl-RS" sz="2800" b="0" i="1" dirty="0" smtClean="0">
                <a:solidFill>
                  <a:srgbClr val="FF5050"/>
                </a:solidFill>
              </a:rPr>
              <a:t>ем</a:t>
            </a:r>
            <a:r>
              <a:rPr lang="sr-Cyrl-RS" sz="2800" dirty="0" smtClean="0">
                <a:solidFill>
                  <a:srgbClr val="FF5050"/>
                </a:solidFill>
              </a:rPr>
              <a:t>.</a:t>
            </a:r>
            <a:r>
              <a:rPr lang="sr-Cyrl-RS" sz="2800" dirty="0" smtClean="0"/>
              <a:t/>
            </a:r>
            <a:br>
              <a:rPr lang="sr-Cyrl-RS" sz="2800" dirty="0" smtClean="0"/>
            </a:br>
            <a:r>
              <a:rPr lang="sr-Cyrl-RS" sz="2800" dirty="0" smtClean="0"/>
              <a:t>-задњонепчани(К,Г,Х)</a:t>
            </a:r>
            <a:br>
              <a:rPr lang="sr-Cyrl-RS" sz="2800" dirty="0" smtClean="0"/>
            </a:br>
            <a:r>
              <a:rPr lang="sr-Cyrl-RS" sz="2800" b="0" i="1" dirty="0" smtClean="0">
                <a:solidFill>
                  <a:srgbClr val="002060"/>
                </a:solidFill>
              </a:rPr>
              <a:t>К</a:t>
            </a:r>
            <a:r>
              <a:rPr lang="sr-Cyrl-RS" sz="2800" b="0" i="1" dirty="0" smtClean="0">
                <a:solidFill>
                  <a:srgbClr val="FF5050"/>
                </a:solidFill>
              </a:rPr>
              <a:t>убански </a:t>
            </a:r>
            <a:r>
              <a:rPr lang="sr-Cyrl-RS" sz="2800" b="0" i="1" dirty="0" smtClean="0">
                <a:solidFill>
                  <a:srgbClr val="002060"/>
                </a:solidFill>
              </a:rPr>
              <a:t>г</a:t>
            </a:r>
            <a:r>
              <a:rPr lang="sr-Cyrl-RS" sz="2800" b="0" i="1" dirty="0" smtClean="0">
                <a:solidFill>
                  <a:srgbClr val="FF5050"/>
                </a:solidFill>
              </a:rPr>
              <a:t>рад </a:t>
            </a:r>
            <a:r>
              <a:rPr lang="sr-Cyrl-RS" sz="2800" b="0" i="1" dirty="0" smtClean="0">
                <a:solidFill>
                  <a:srgbClr val="002060"/>
                </a:solidFill>
              </a:rPr>
              <a:t>Х</a:t>
            </a:r>
            <a:r>
              <a:rPr lang="sr-Cyrl-RS" sz="2800" b="0" i="1" dirty="0" smtClean="0">
                <a:solidFill>
                  <a:srgbClr val="FF5050"/>
                </a:solidFill>
              </a:rPr>
              <a:t>авана</a:t>
            </a:r>
            <a:r>
              <a:rPr lang="sr-Cyrl-RS" sz="2800" b="0" i="1" dirty="0" smtClean="0"/>
              <a:t/>
            </a:r>
            <a:br>
              <a:rPr lang="sr-Cyrl-RS" sz="2800" b="0" i="1" dirty="0" smtClean="0"/>
            </a:br>
            <a:r>
              <a:rPr lang="sr-Cyrl-RS" b="0" i="1" dirty="0" smtClean="0"/>
              <a:t/>
            </a:r>
            <a:br>
              <a:rPr lang="sr-Cyrl-RS" b="0" i="1" dirty="0" smtClean="0"/>
            </a:br>
            <a:r>
              <a:rPr lang="sr-Cyrl-RS" dirty="0" smtClean="0"/>
              <a:t/>
            </a:r>
            <a:br>
              <a:rPr lang="sr-Cyrl-RS" dirty="0" smtClean="0"/>
            </a:br>
            <a:r>
              <a:rPr lang="sr-Cyrl-RS" b="0" i="1" dirty="0" smtClean="0">
                <a:solidFill>
                  <a:srgbClr val="FF0000"/>
                </a:solidFill>
              </a:rPr>
              <a:t/>
            </a:r>
            <a:br>
              <a:rPr lang="sr-Cyrl-RS" b="0" i="1" dirty="0" smtClean="0">
                <a:solidFill>
                  <a:srgbClr val="FF0000"/>
                </a:solidFill>
              </a:rPr>
            </a:br>
            <a:endParaRPr lang="sr-Latn-RS" dirty="0"/>
          </a:p>
        </p:txBody>
      </p:sp>
    </p:spTree>
    <p:extLst>
      <p:ext uri="{BB962C8B-B14F-4D97-AF65-F5344CB8AC3E}">
        <p14:creationId xmlns:p14="http://schemas.microsoft.com/office/powerpoint/2010/main" xmlns="" val="303362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1" cy="6264696"/>
          </a:xfr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a:lstStyle/>
          <a:p>
            <a:pPr algn="l"/>
            <a:r>
              <a:rPr lang="sr-Cyrl-RS" sz="2400" dirty="0">
                <a:ln w="18000">
                  <a:solidFill>
                    <a:srgbClr val="5ECCF3">
                      <a:satMod val="140000"/>
                    </a:srgbClr>
                  </a:solidFill>
                  <a:prstDash val="solid"/>
                  <a:miter lim="800000"/>
                </a:ln>
                <a:solidFill>
                  <a:srgbClr val="B4DCFA">
                    <a:lumMod val="50000"/>
                  </a:srgbClr>
                </a:solidFill>
                <a:effectLst>
                  <a:outerShdw blurRad="25500" dist="23000" dir="7020000" algn="tl">
                    <a:srgbClr val="000000">
                      <a:alpha val="50000"/>
                    </a:srgbClr>
                  </a:outerShdw>
                </a:effectLst>
                <a:latin typeface="Rockwell"/>
              </a:rPr>
              <a:t>ПОДЕЛА ГЛАСОВА ПРЕМА </a:t>
            </a:r>
            <a:r>
              <a:rPr lang="sr-Cyrl-RS" sz="2400" dirty="0" smtClean="0">
                <a:ln w="18000">
                  <a:solidFill>
                    <a:srgbClr val="5ECCF3">
                      <a:satMod val="140000"/>
                    </a:srgbClr>
                  </a:solidFill>
                  <a:prstDash val="solid"/>
                  <a:miter lim="800000"/>
                </a:ln>
                <a:solidFill>
                  <a:srgbClr val="B4DCFA">
                    <a:lumMod val="50000"/>
                  </a:srgbClr>
                </a:solidFill>
                <a:effectLst>
                  <a:outerShdw blurRad="25500" dist="23000" dir="7020000" algn="tl">
                    <a:srgbClr val="000000">
                      <a:alpha val="50000"/>
                    </a:srgbClr>
                  </a:outerShdw>
                </a:effectLst>
                <a:latin typeface="Rockwell"/>
              </a:rPr>
              <a:t>ЗВУЧНОСТИ</a:t>
            </a:r>
            <a:endParaRPr lang="sr-Latn-RS" sz="24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484784"/>
            <a:ext cx="5962650" cy="971550"/>
          </a:xfrm>
          <a:prstGeom prst="rect">
            <a:avLst/>
          </a:prstGeom>
        </p:spPr>
      </p:pic>
    </p:spTree>
    <p:extLst>
      <p:ext uri="{BB962C8B-B14F-4D97-AF65-F5344CB8AC3E}">
        <p14:creationId xmlns:p14="http://schemas.microsoft.com/office/powerpoint/2010/main" xmlns="" val="29742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1" cy="6264696"/>
          </a:xfr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a:lstStyle/>
          <a:p>
            <a:pPr algn="l"/>
            <a:r>
              <a:rPr lang="sr-Cyrl-RS" sz="3600" dirty="0" smtClean="0"/>
              <a:t>Реченица за звучне:</a:t>
            </a:r>
            <a:r>
              <a:rPr lang="sr-Cyrl-RS" sz="2000" dirty="0" smtClean="0"/>
              <a:t/>
            </a:r>
            <a:br>
              <a:rPr lang="sr-Cyrl-RS" sz="2000" dirty="0" smtClean="0"/>
            </a:br>
            <a:r>
              <a:rPr lang="sr-Cyrl-RS" sz="2800" dirty="0" smtClean="0">
                <a:solidFill>
                  <a:srgbClr val="002060"/>
                </a:solidFill>
              </a:rPr>
              <a:t>Б</a:t>
            </a:r>
            <a:r>
              <a:rPr lang="sr-Cyrl-RS" sz="2800" dirty="0" smtClean="0">
                <a:solidFill>
                  <a:srgbClr val="FF5050"/>
                </a:solidFill>
              </a:rPr>
              <a:t>ео</a:t>
            </a:r>
            <a:r>
              <a:rPr lang="sr-Cyrl-RS" sz="2800" dirty="0" smtClean="0">
                <a:solidFill>
                  <a:srgbClr val="002060"/>
                </a:solidFill>
              </a:rPr>
              <a:t>г</a:t>
            </a:r>
            <a:r>
              <a:rPr lang="sr-Cyrl-RS" sz="2800" dirty="0" smtClean="0">
                <a:solidFill>
                  <a:srgbClr val="FF5050"/>
                </a:solidFill>
              </a:rPr>
              <a:t>ра</a:t>
            </a:r>
            <a:r>
              <a:rPr lang="sr-Cyrl-RS" sz="2800" dirty="0" smtClean="0">
                <a:solidFill>
                  <a:srgbClr val="002060"/>
                </a:solidFill>
              </a:rPr>
              <a:t>д</a:t>
            </a:r>
            <a:r>
              <a:rPr lang="sr-Cyrl-RS" sz="2800" dirty="0" smtClean="0">
                <a:solidFill>
                  <a:srgbClr val="FF5050"/>
                </a:solidFill>
              </a:rPr>
              <a:t>ски </a:t>
            </a:r>
            <a:r>
              <a:rPr lang="sr-Cyrl-RS" sz="2800" dirty="0" smtClean="0">
                <a:solidFill>
                  <a:srgbClr val="002060"/>
                </a:solidFill>
              </a:rPr>
              <a:t>ђ</a:t>
            </a:r>
            <a:r>
              <a:rPr lang="sr-Cyrl-RS" sz="2800" dirty="0" smtClean="0">
                <a:solidFill>
                  <a:srgbClr val="FF5050"/>
                </a:solidFill>
              </a:rPr>
              <a:t>аци </a:t>
            </a:r>
            <a:r>
              <a:rPr lang="sr-Cyrl-RS" sz="2800" dirty="0" smtClean="0">
                <a:solidFill>
                  <a:srgbClr val="002060"/>
                </a:solidFill>
              </a:rPr>
              <a:t>з</a:t>
            </a:r>
            <a:r>
              <a:rPr lang="sr-Cyrl-RS" sz="2800" dirty="0" smtClean="0">
                <a:solidFill>
                  <a:srgbClr val="FF5050"/>
                </a:solidFill>
              </a:rPr>
              <a:t>ими </a:t>
            </a:r>
            <a:r>
              <a:rPr lang="sr-Cyrl-RS" sz="2800" dirty="0" smtClean="0">
                <a:solidFill>
                  <a:srgbClr val="002060"/>
                </a:solidFill>
              </a:rPr>
              <a:t>ж</a:t>
            </a:r>
            <a:r>
              <a:rPr lang="sr-Cyrl-RS" sz="2800" dirty="0" smtClean="0">
                <a:solidFill>
                  <a:srgbClr val="FF5050"/>
                </a:solidFill>
              </a:rPr>
              <a:t>иве </a:t>
            </a:r>
            <a:r>
              <a:rPr lang="sr-Cyrl-RS" sz="2800" b="0" i="1" dirty="0" smtClean="0">
                <a:solidFill>
                  <a:srgbClr val="002060"/>
                </a:solidFill>
              </a:rPr>
              <a:t>џ</a:t>
            </a:r>
            <a:r>
              <a:rPr lang="sr-Cyrl-RS" sz="2800" dirty="0" smtClean="0">
                <a:solidFill>
                  <a:srgbClr val="FF5050"/>
                </a:solidFill>
              </a:rPr>
              <a:t>абе</a:t>
            </a:r>
            <a:r>
              <a:rPr lang="sr-Cyrl-RS" sz="3600" dirty="0">
                <a:solidFill>
                  <a:srgbClr val="94A3DE"/>
                </a:solidFill>
              </a:rPr>
              <a:t> </a:t>
            </a:r>
            <a:r>
              <a:rPr lang="sr-Cyrl-RS" sz="3600" dirty="0" smtClean="0">
                <a:solidFill>
                  <a:srgbClr val="94A3DE"/>
                </a:solidFill>
              </a:rPr>
              <a:t/>
            </a:r>
            <a:br>
              <a:rPr lang="sr-Cyrl-RS" sz="3600" dirty="0" smtClean="0">
                <a:solidFill>
                  <a:srgbClr val="94A3DE"/>
                </a:solidFill>
              </a:rPr>
            </a:br>
            <a:r>
              <a:rPr lang="sr-Cyrl-RS" sz="3600" dirty="0">
                <a:solidFill>
                  <a:srgbClr val="94A3DE"/>
                </a:solidFill>
              </a:rPr>
              <a:t/>
            </a:r>
            <a:br>
              <a:rPr lang="sr-Cyrl-RS" sz="3600" dirty="0">
                <a:solidFill>
                  <a:srgbClr val="94A3DE"/>
                </a:solidFill>
              </a:rPr>
            </a:br>
            <a:r>
              <a:rPr lang="sr-Cyrl-RS" sz="3600" dirty="0" smtClean="0">
                <a:solidFill>
                  <a:srgbClr val="94A3DE"/>
                </a:solidFill>
              </a:rPr>
              <a:t/>
            </a:r>
            <a:br>
              <a:rPr lang="sr-Cyrl-RS" sz="3600" dirty="0" smtClean="0">
                <a:solidFill>
                  <a:srgbClr val="94A3DE"/>
                </a:solidFill>
              </a:rPr>
            </a:br>
            <a:r>
              <a:rPr lang="sr-Cyrl-RS" sz="3600" dirty="0">
                <a:solidFill>
                  <a:srgbClr val="94A3DE"/>
                </a:solidFill>
              </a:rPr>
              <a:t/>
            </a:r>
            <a:br>
              <a:rPr lang="sr-Cyrl-RS" sz="3600" dirty="0">
                <a:solidFill>
                  <a:srgbClr val="94A3DE"/>
                </a:solidFill>
              </a:rPr>
            </a:br>
            <a:r>
              <a:rPr lang="sr-Cyrl-RS" sz="3600" dirty="0" smtClean="0">
                <a:solidFill>
                  <a:srgbClr val="94A3DE"/>
                </a:solidFill>
              </a:rPr>
              <a:t>Реченица </a:t>
            </a:r>
            <a:r>
              <a:rPr lang="sr-Cyrl-RS" sz="3600" dirty="0">
                <a:solidFill>
                  <a:srgbClr val="94A3DE"/>
                </a:solidFill>
              </a:rPr>
              <a:t>за безвучне</a:t>
            </a:r>
            <a:r>
              <a:rPr lang="sr-Cyrl-RS" sz="3600" dirty="0" smtClean="0">
                <a:solidFill>
                  <a:srgbClr val="94A3DE"/>
                </a:solidFill>
              </a:rPr>
              <a:t>:</a:t>
            </a:r>
            <a:br>
              <a:rPr lang="sr-Cyrl-RS" sz="3600" dirty="0" smtClean="0">
                <a:solidFill>
                  <a:srgbClr val="94A3DE"/>
                </a:solidFill>
              </a:rPr>
            </a:br>
            <a:r>
              <a:rPr lang="sr-Cyrl-RS" sz="2800" b="0" i="1" dirty="0" smtClean="0">
                <a:solidFill>
                  <a:srgbClr val="002060"/>
                </a:solidFill>
              </a:rPr>
              <a:t>Ф</a:t>
            </a:r>
            <a:r>
              <a:rPr lang="sr-Cyrl-RS" sz="2800" b="0" i="1" dirty="0" smtClean="0">
                <a:solidFill>
                  <a:srgbClr val="FF0000"/>
                </a:solidFill>
              </a:rPr>
              <a:t>абрика </a:t>
            </a:r>
            <a:r>
              <a:rPr lang="sr-Cyrl-RS" sz="2800" b="0" i="1" dirty="0" smtClean="0">
                <a:solidFill>
                  <a:srgbClr val="002060"/>
                </a:solidFill>
              </a:rPr>
              <a:t>ћ</a:t>
            </a:r>
            <a:r>
              <a:rPr lang="sr-Cyrl-RS" sz="2800" b="0" i="1" dirty="0" smtClean="0">
                <a:solidFill>
                  <a:srgbClr val="FF0000"/>
                </a:solidFill>
              </a:rPr>
              <a:t>е </a:t>
            </a:r>
            <a:r>
              <a:rPr lang="sr-Cyrl-RS" sz="2800" b="0" i="1" dirty="0" smtClean="0">
                <a:solidFill>
                  <a:srgbClr val="002060"/>
                </a:solidFill>
              </a:rPr>
              <a:t>с</a:t>
            </a:r>
            <a:r>
              <a:rPr lang="sr-Cyrl-RS" sz="2800" b="0" i="1" dirty="0" smtClean="0">
                <a:solidFill>
                  <a:srgbClr val="FF0000"/>
                </a:solidFill>
              </a:rPr>
              <a:t>надбети  </a:t>
            </a:r>
            <a:r>
              <a:rPr lang="sr-Cyrl-RS" sz="2800" b="0" i="1" dirty="0" smtClean="0">
                <a:solidFill>
                  <a:srgbClr val="002060"/>
                </a:solidFill>
              </a:rPr>
              <a:t>к</a:t>
            </a:r>
            <a:r>
              <a:rPr lang="sr-Cyrl-RS" sz="2800" b="0" i="1" dirty="0" smtClean="0">
                <a:solidFill>
                  <a:srgbClr val="FF0000"/>
                </a:solidFill>
              </a:rPr>
              <a:t>ратким </a:t>
            </a:r>
            <a:r>
              <a:rPr lang="sr-Cyrl-RS" sz="2800" b="0" i="1" dirty="0" smtClean="0">
                <a:solidFill>
                  <a:srgbClr val="002060"/>
                </a:solidFill>
              </a:rPr>
              <a:t>ц</a:t>
            </a:r>
            <a:r>
              <a:rPr lang="sr-Cyrl-RS" sz="2800" b="0" i="1" dirty="0" smtClean="0">
                <a:solidFill>
                  <a:srgbClr val="FF0000"/>
                </a:solidFill>
              </a:rPr>
              <a:t>евима </a:t>
            </a:r>
            <a:r>
              <a:rPr lang="sr-Cyrl-RS" sz="2800" b="0" i="1" dirty="0" smtClean="0">
                <a:solidFill>
                  <a:srgbClr val="002060"/>
                </a:solidFill>
              </a:rPr>
              <a:t>ч</a:t>
            </a:r>
            <a:r>
              <a:rPr lang="sr-Cyrl-RS" sz="2800" b="0" i="1" dirty="0" smtClean="0">
                <a:solidFill>
                  <a:srgbClr val="FF0000"/>
                </a:solidFill>
              </a:rPr>
              <a:t>итаву </a:t>
            </a:r>
            <a:r>
              <a:rPr lang="sr-Cyrl-RS" sz="2800" b="0" i="1" dirty="0" smtClean="0">
                <a:solidFill>
                  <a:srgbClr val="002060"/>
                </a:solidFill>
              </a:rPr>
              <a:t>х</a:t>
            </a:r>
            <a:r>
              <a:rPr lang="sr-Cyrl-RS" sz="2800" b="0" i="1" dirty="0" smtClean="0">
                <a:solidFill>
                  <a:srgbClr val="FF0000"/>
                </a:solidFill>
              </a:rPr>
              <a:t>алу </a:t>
            </a:r>
            <a:r>
              <a:rPr lang="sr-Cyrl-RS" sz="2800" b="0" dirty="0">
                <a:solidFill>
                  <a:srgbClr val="002060"/>
                </a:solidFill>
              </a:rPr>
              <a:t>т</a:t>
            </a:r>
            <a:r>
              <a:rPr lang="sr-Cyrl-RS" sz="2800" b="0" i="1" dirty="0" smtClean="0">
                <a:solidFill>
                  <a:srgbClr val="FF0000"/>
                </a:solidFill>
              </a:rPr>
              <a:t>ворнице </a:t>
            </a:r>
            <a:r>
              <a:rPr lang="sr-Cyrl-RS" sz="2800" b="0" i="1" dirty="0" smtClean="0">
                <a:solidFill>
                  <a:srgbClr val="002060"/>
                </a:solidFill>
              </a:rPr>
              <a:t>ш</a:t>
            </a:r>
            <a:r>
              <a:rPr lang="sr-Cyrl-RS" sz="2800" b="0" i="1" dirty="0" smtClean="0">
                <a:solidFill>
                  <a:srgbClr val="FF0000"/>
                </a:solidFill>
              </a:rPr>
              <a:t>пер-</a:t>
            </a:r>
            <a:r>
              <a:rPr lang="sr-Cyrl-RS" sz="2800" b="0" i="1" dirty="0" smtClean="0">
                <a:solidFill>
                  <a:srgbClr val="002060"/>
                </a:solidFill>
              </a:rPr>
              <a:t>п</a:t>
            </a:r>
            <a:r>
              <a:rPr lang="sr-Cyrl-RS" sz="2800" b="0" i="1" dirty="0" smtClean="0">
                <a:solidFill>
                  <a:srgbClr val="FF0000"/>
                </a:solidFill>
              </a:rPr>
              <a:t>лоче.</a:t>
            </a:r>
            <a:br>
              <a:rPr lang="sr-Cyrl-RS" sz="2800" b="0" i="1" dirty="0" smtClean="0">
                <a:solidFill>
                  <a:srgbClr val="FF0000"/>
                </a:solidFill>
              </a:rPr>
            </a:br>
            <a:r>
              <a:rPr lang="sr-Cyrl-RS" sz="2800" dirty="0" smtClean="0">
                <a:solidFill>
                  <a:srgbClr val="FF5050"/>
                </a:solidFill>
              </a:rPr>
              <a:t/>
            </a:r>
            <a:br>
              <a:rPr lang="sr-Cyrl-RS" sz="2800" dirty="0" smtClean="0">
                <a:solidFill>
                  <a:srgbClr val="FF5050"/>
                </a:solidFill>
              </a:rPr>
            </a:br>
            <a:r>
              <a:rPr lang="sr-Cyrl-RS" sz="2800" dirty="0">
                <a:solidFill>
                  <a:srgbClr val="FF5050"/>
                </a:solidFill>
              </a:rPr>
              <a:t/>
            </a:r>
            <a:br>
              <a:rPr lang="sr-Cyrl-RS" sz="2800" dirty="0">
                <a:solidFill>
                  <a:srgbClr val="FF5050"/>
                </a:solidFill>
              </a:rPr>
            </a:br>
            <a:endParaRPr lang="sr-Latn-RS" sz="2800" dirty="0">
              <a:solidFill>
                <a:srgbClr val="FF5050"/>
              </a:solidFill>
            </a:endParaRPr>
          </a:p>
        </p:txBody>
      </p:sp>
    </p:spTree>
    <p:extLst>
      <p:ext uri="{BB962C8B-B14F-4D97-AF65-F5344CB8AC3E}">
        <p14:creationId xmlns:p14="http://schemas.microsoft.com/office/powerpoint/2010/main" xmlns="" val="29742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1" cy="6264696"/>
          </a:xfr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a:lstStyle/>
          <a:p>
            <a:pPr algn="l"/>
            <a:r>
              <a:rPr lang="ru-RU" sz="4400" spc="50" dirty="0">
                <a:ln w="12700" cmpd="sng">
                  <a:solidFill>
                    <a:srgbClr val="F14124">
                      <a:satMod val="120000"/>
                      <a:shade val="80000"/>
                    </a:srgbClr>
                  </a:solidFill>
                  <a:prstDash val="solid"/>
                </a:ln>
                <a:solidFill>
                  <a:srgbClr val="F14124">
                    <a:tint val="1000"/>
                  </a:srgbClr>
                </a:solidFill>
                <a:effectLst>
                  <a:glow rad="53100">
                    <a:srgbClr val="F14124">
                      <a:satMod val="180000"/>
                      <a:alpha val="30000"/>
                    </a:srgbClr>
                  </a:glow>
                </a:effectLst>
                <a:latin typeface="Rockwell"/>
              </a:rPr>
              <a:t>ПОДЕЛА ГЛАСОВА ПРЕМА НАЧИНУ ИЗГОВОРА</a:t>
            </a:r>
            <a:br>
              <a:rPr lang="ru-RU" sz="4400" spc="50" dirty="0">
                <a:ln w="12700" cmpd="sng">
                  <a:solidFill>
                    <a:srgbClr val="F14124">
                      <a:satMod val="120000"/>
                      <a:shade val="80000"/>
                    </a:srgbClr>
                  </a:solidFill>
                  <a:prstDash val="solid"/>
                </a:ln>
                <a:solidFill>
                  <a:srgbClr val="F14124">
                    <a:tint val="1000"/>
                  </a:srgbClr>
                </a:solidFill>
                <a:effectLst>
                  <a:glow rad="53100">
                    <a:srgbClr val="F14124">
                      <a:satMod val="180000"/>
                      <a:alpha val="30000"/>
                    </a:srgbClr>
                  </a:glow>
                </a:effectLst>
                <a:latin typeface="Rockwell"/>
              </a:rPr>
            </a:br>
            <a:r>
              <a:rPr lang="ru-RU" sz="2800" dirty="0">
                <a:solidFill>
                  <a:srgbClr val="94A3DE"/>
                </a:solidFill>
                <a:effectLst/>
              </a:rPr>
              <a:t> </a:t>
            </a:r>
            <a:r>
              <a:rPr lang="ru-RU" sz="2800" b="0" dirty="0">
                <a:solidFill>
                  <a:srgbClr val="94A3DE"/>
                </a:solidFill>
                <a:effectLst/>
              </a:rPr>
              <a:t/>
            </a:r>
            <a:br>
              <a:rPr lang="ru-RU" sz="2800" b="0" dirty="0">
                <a:solidFill>
                  <a:srgbClr val="94A3DE"/>
                </a:solidFill>
                <a:effectLst/>
              </a:rPr>
            </a:br>
            <a:r>
              <a:rPr lang="ru-RU" sz="2800" b="0" dirty="0" smtClean="0">
                <a:solidFill>
                  <a:srgbClr val="94A3DE"/>
                </a:solidFill>
                <a:effectLst/>
              </a:rPr>
              <a:t>-</a:t>
            </a:r>
            <a:r>
              <a:rPr lang="ru-RU" sz="2800" dirty="0" smtClean="0">
                <a:solidFill>
                  <a:srgbClr val="FF0000"/>
                </a:solidFill>
                <a:effectLst/>
              </a:rPr>
              <a:t>носни</a:t>
            </a:r>
            <a:r>
              <a:rPr lang="ru-RU" sz="2800" dirty="0">
                <a:solidFill>
                  <a:srgbClr val="FF0000"/>
                </a:solidFill>
                <a:effectLst/>
              </a:rPr>
              <a:t> (назални) </a:t>
            </a:r>
            <a:r>
              <a:rPr lang="ru-RU" sz="2800" dirty="0">
                <a:solidFill>
                  <a:srgbClr val="94A3DE"/>
                </a:solidFill>
                <a:effectLst/>
              </a:rPr>
              <a:t>– М, Н, </a:t>
            </a:r>
            <a:r>
              <a:rPr lang="ru-RU" sz="2800" dirty="0" smtClean="0">
                <a:solidFill>
                  <a:srgbClr val="94A3DE"/>
                </a:solidFill>
                <a:effectLst/>
              </a:rPr>
              <a:t>Њ</a:t>
            </a:r>
            <a:br>
              <a:rPr lang="ru-RU" sz="2800" dirty="0" smtClean="0">
                <a:solidFill>
                  <a:srgbClr val="94A3DE"/>
                </a:solidFill>
                <a:effectLst/>
              </a:rPr>
            </a:br>
            <a:r>
              <a:rPr lang="ru-RU" sz="2800" b="0" i="1" dirty="0" smtClean="0">
                <a:solidFill>
                  <a:srgbClr val="002060"/>
                </a:solidFill>
                <a:effectLst/>
              </a:rPr>
              <a:t>М</a:t>
            </a:r>
            <a:r>
              <a:rPr lang="ru-RU" sz="2800" b="0" i="1" dirty="0" smtClean="0">
                <a:solidFill>
                  <a:srgbClr val="00B050"/>
                </a:solidFill>
                <a:effectLst/>
              </a:rPr>
              <a:t>рав </a:t>
            </a:r>
            <a:r>
              <a:rPr lang="ru-RU" sz="2800" b="0" i="1" dirty="0" smtClean="0">
                <a:solidFill>
                  <a:srgbClr val="002060"/>
                </a:solidFill>
                <a:effectLst/>
              </a:rPr>
              <a:t>н</a:t>
            </a:r>
            <a:r>
              <a:rPr lang="ru-RU" sz="2800" b="0" i="1" dirty="0" smtClean="0">
                <a:solidFill>
                  <a:srgbClr val="00B050"/>
                </a:solidFill>
                <a:effectLst/>
              </a:rPr>
              <a:t>ема </a:t>
            </a:r>
            <a:r>
              <a:rPr lang="ru-RU" sz="2800" b="0" i="1" dirty="0" smtClean="0">
                <a:solidFill>
                  <a:srgbClr val="002060"/>
                </a:solidFill>
                <a:effectLst/>
              </a:rPr>
              <a:t>њ</a:t>
            </a:r>
            <a:r>
              <a:rPr lang="ru-RU" sz="2800" b="0" i="1" dirty="0" smtClean="0">
                <a:solidFill>
                  <a:srgbClr val="00B050"/>
                </a:solidFill>
                <a:effectLst/>
              </a:rPr>
              <a:t>ушку</a:t>
            </a:r>
            <a:r>
              <a:rPr lang="ru-RU" sz="2800" dirty="0" smtClean="0">
                <a:solidFill>
                  <a:srgbClr val="00B050"/>
                </a:solidFill>
                <a:effectLst/>
              </a:rPr>
              <a:t>.</a:t>
            </a:r>
            <a:r>
              <a:rPr lang="ru-RU" sz="2800" b="0" dirty="0">
                <a:solidFill>
                  <a:srgbClr val="94A3DE"/>
                </a:solidFill>
                <a:effectLst/>
              </a:rPr>
              <a:t/>
            </a:r>
            <a:br>
              <a:rPr lang="ru-RU" sz="2800" b="0" dirty="0">
                <a:solidFill>
                  <a:srgbClr val="94A3DE"/>
                </a:solidFill>
                <a:effectLst/>
              </a:rPr>
            </a:br>
            <a:r>
              <a:rPr lang="ru-RU" sz="2800" b="0" dirty="0" smtClean="0">
                <a:solidFill>
                  <a:srgbClr val="94A3DE"/>
                </a:solidFill>
                <a:effectLst/>
              </a:rPr>
              <a:t>-</a:t>
            </a:r>
            <a:r>
              <a:rPr lang="ru-RU" sz="2800" dirty="0" smtClean="0">
                <a:solidFill>
                  <a:srgbClr val="FF0000"/>
                </a:solidFill>
                <a:effectLst/>
              </a:rPr>
              <a:t>праскави</a:t>
            </a:r>
            <a:r>
              <a:rPr lang="ru-RU" sz="2800" dirty="0">
                <a:solidFill>
                  <a:srgbClr val="FF0000"/>
                </a:solidFill>
                <a:effectLst/>
              </a:rPr>
              <a:t> (експлозивни) </a:t>
            </a:r>
            <a:r>
              <a:rPr lang="ru-RU" sz="2800" dirty="0">
                <a:solidFill>
                  <a:srgbClr val="94A3DE"/>
                </a:solidFill>
                <a:effectLst/>
              </a:rPr>
              <a:t>– Б, П, Д, Т, Г, </a:t>
            </a:r>
            <a:r>
              <a:rPr lang="ru-RU" sz="2800" dirty="0" smtClean="0">
                <a:solidFill>
                  <a:srgbClr val="94A3DE"/>
                </a:solidFill>
                <a:effectLst/>
              </a:rPr>
              <a:t>К</a:t>
            </a:r>
            <a:br>
              <a:rPr lang="ru-RU" sz="2800" dirty="0" smtClean="0">
                <a:solidFill>
                  <a:srgbClr val="94A3DE"/>
                </a:solidFill>
                <a:effectLst/>
              </a:rPr>
            </a:br>
            <a:r>
              <a:rPr lang="ru-RU" sz="2800" b="0" i="1" dirty="0" smtClean="0">
                <a:solidFill>
                  <a:srgbClr val="002060"/>
                </a:solidFill>
                <a:effectLst/>
              </a:rPr>
              <a:t>П</a:t>
            </a:r>
            <a:r>
              <a:rPr lang="ru-RU" sz="2800" b="0" i="1" dirty="0" smtClean="0">
                <a:solidFill>
                  <a:srgbClr val="00B050"/>
                </a:solidFill>
                <a:effectLst/>
              </a:rPr>
              <a:t>етар </a:t>
            </a:r>
            <a:r>
              <a:rPr lang="ru-RU" sz="2800" b="0" i="1" dirty="0" smtClean="0">
                <a:solidFill>
                  <a:srgbClr val="002060"/>
                </a:solidFill>
                <a:effectLst/>
              </a:rPr>
              <a:t>к</a:t>
            </a:r>
            <a:r>
              <a:rPr lang="ru-RU" sz="2800" b="0" i="1" dirty="0" smtClean="0">
                <a:solidFill>
                  <a:srgbClr val="00B050"/>
                </a:solidFill>
                <a:effectLst/>
              </a:rPr>
              <a:t>аже </a:t>
            </a:r>
            <a:r>
              <a:rPr lang="ru-RU" sz="2800" b="0" i="1" dirty="0" smtClean="0">
                <a:solidFill>
                  <a:srgbClr val="002060"/>
                </a:solidFill>
                <a:effectLst/>
              </a:rPr>
              <a:t>д</a:t>
            </a:r>
            <a:r>
              <a:rPr lang="ru-RU" sz="2800" b="0" i="1" dirty="0" smtClean="0">
                <a:solidFill>
                  <a:srgbClr val="00B050"/>
                </a:solidFill>
                <a:effectLst/>
              </a:rPr>
              <a:t>а </a:t>
            </a:r>
            <a:r>
              <a:rPr lang="ru-RU" sz="2800" b="0" i="1" dirty="0" smtClean="0">
                <a:solidFill>
                  <a:srgbClr val="002060"/>
                </a:solidFill>
                <a:effectLst/>
              </a:rPr>
              <a:t>Т</a:t>
            </a:r>
            <a:r>
              <a:rPr lang="ru-RU" sz="2800" b="0" i="1" dirty="0" smtClean="0">
                <a:solidFill>
                  <a:srgbClr val="00B050"/>
                </a:solidFill>
                <a:effectLst/>
              </a:rPr>
              <a:t>ома </a:t>
            </a:r>
            <a:r>
              <a:rPr lang="ru-RU" sz="2800" b="0" i="1" dirty="0" smtClean="0">
                <a:solidFill>
                  <a:srgbClr val="002060"/>
                </a:solidFill>
                <a:effectLst/>
              </a:rPr>
              <a:t>б</a:t>
            </a:r>
            <a:r>
              <a:rPr lang="ru-RU" sz="2800" b="0" i="1" dirty="0" smtClean="0">
                <a:solidFill>
                  <a:srgbClr val="00B050"/>
                </a:solidFill>
                <a:effectLst/>
              </a:rPr>
              <a:t>оље </a:t>
            </a:r>
            <a:r>
              <a:rPr lang="ru-RU" sz="2800" b="0" i="1" dirty="0" smtClean="0">
                <a:solidFill>
                  <a:srgbClr val="002060"/>
                </a:solidFill>
                <a:effectLst/>
              </a:rPr>
              <a:t>г</a:t>
            </a:r>
            <a:r>
              <a:rPr lang="ru-RU" sz="2800" b="0" i="1" dirty="0" smtClean="0">
                <a:solidFill>
                  <a:srgbClr val="00B050"/>
                </a:solidFill>
                <a:effectLst/>
              </a:rPr>
              <a:t>луми.</a:t>
            </a:r>
            <a:r>
              <a:rPr lang="ru-RU" sz="2800" b="0" dirty="0">
                <a:solidFill>
                  <a:srgbClr val="94A3DE"/>
                </a:solidFill>
                <a:effectLst/>
              </a:rPr>
              <a:t/>
            </a:r>
            <a:br>
              <a:rPr lang="ru-RU" sz="2800" b="0" dirty="0">
                <a:solidFill>
                  <a:srgbClr val="94A3DE"/>
                </a:solidFill>
                <a:effectLst/>
              </a:rPr>
            </a:br>
            <a:r>
              <a:rPr lang="ru-RU" sz="2800" b="0" dirty="0" smtClean="0">
                <a:solidFill>
                  <a:srgbClr val="94A3DE"/>
                </a:solidFill>
                <a:effectLst/>
              </a:rPr>
              <a:t>-</a:t>
            </a:r>
            <a:r>
              <a:rPr lang="ru-RU" sz="2800" dirty="0" smtClean="0">
                <a:solidFill>
                  <a:srgbClr val="FF0000"/>
                </a:solidFill>
                <a:effectLst/>
              </a:rPr>
              <a:t>струјни</a:t>
            </a:r>
            <a:r>
              <a:rPr lang="ru-RU" sz="2800" dirty="0">
                <a:solidFill>
                  <a:srgbClr val="FF0000"/>
                </a:solidFill>
                <a:effectLst/>
              </a:rPr>
              <a:t> (фрикативни) </a:t>
            </a:r>
            <a:r>
              <a:rPr lang="ru-RU" sz="2800" dirty="0">
                <a:solidFill>
                  <a:srgbClr val="94A3DE"/>
                </a:solidFill>
                <a:effectLst/>
              </a:rPr>
              <a:t>– З, С, Ж, Ш, В, Ф, </a:t>
            </a:r>
            <a:r>
              <a:rPr lang="ru-RU" sz="2800" dirty="0" smtClean="0">
                <a:solidFill>
                  <a:srgbClr val="94A3DE"/>
                </a:solidFill>
                <a:effectLst/>
              </a:rPr>
              <a:t>Х</a:t>
            </a:r>
            <a:br>
              <a:rPr lang="ru-RU" sz="2800" dirty="0" smtClean="0">
                <a:solidFill>
                  <a:srgbClr val="94A3DE"/>
                </a:solidFill>
                <a:effectLst/>
              </a:rPr>
            </a:br>
            <a:r>
              <a:rPr lang="ru-RU" sz="2800" b="0" i="1" dirty="0" smtClean="0">
                <a:solidFill>
                  <a:srgbClr val="002060"/>
                </a:solidFill>
                <a:effectLst/>
              </a:rPr>
              <a:t>С</a:t>
            </a:r>
            <a:r>
              <a:rPr lang="ru-RU" sz="2800" b="0" i="1" dirty="0" smtClean="0">
                <a:solidFill>
                  <a:srgbClr val="00B050"/>
                </a:solidFill>
                <a:effectLst/>
              </a:rPr>
              <a:t>вака </a:t>
            </a:r>
            <a:r>
              <a:rPr lang="ru-RU" sz="2800" b="0" i="1" dirty="0" smtClean="0">
                <a:solidFill>
                  <a:srgbClr val="002060"/>
                </a:solidFill>
                <a:effectLst/>
              </a:rPr>
              <a:t>ж</a:t>
            </a:r>
            <a:r>
              <a:rPr lang="ru-RU" sz="2800" b="0" i="1" dirty="0" smtClean="0">
                <a:solidFill>
                  <a:srgbClr val="00B050"/>
                </a:solidFill>
                <a:effectLst/>
              </a:rPr>
              <a:t>ена </a:t>
            </a:r>
            <a:r>
              <a:rPr lang="ru-RU" sz="2800" b="0" i="1" dirty="0" smtClean="0">
                <a:solidFill>
                  <a:srgbClr val="002060"/>
                </a:solidFill>
                <a:effectLst/>
              </a:rPr>
              <a:t>з</a:t>
            </a:r>
            <a:r>
              <a:rPr lang="ru-RU" sz="2800" b="0" i="1" dirty="0" smtClean="0">
                <a:solidFill>
                  <a:srgbClr val="00B050"/>
                </a:solidFill>
                <a:effectLst/>
              </a:rPr>
              <a:t>на </a:t>
            </a:r>
            <a:r>
              <a:rPr lang="ru-RU" sz="2800" b="0" i="1" dirty="0" smtClean="0">
                <a:solidFill>
                  <a:srgbClr val="002060"/>
                </a:solidFill>
                <a:effectLst/>
              </a:rPr>
              <a:t>ш</a:t>
            </a:r>
            <a:r>
              <a:rPr lang="ru-RU" sz="2800" b="0" i="1" dirty="0" smtClean="0">
                <a:solidFill>
                  <a:srgbClr val="00B050"/>
                </a:solidFill>
                <a:effectLst/>
              </a:rPr>
              <a:t>ити </a:t>
            </a:r>
            <a:r>
              <a:rPr lang="ru-RU" sz="2800" b="0" i="1" dirty="0" smtClean="0">
                <a:solidFill>
                  <a:srgbClr val="002060"/>
                </a:solidFill>
                <a:effectLst/>
              </a:rPr>
              <a:t>ф</a:t>
            </a:r>
            <a:r>
              <a:rPr lang="ru-RU" sz="2800" b="0" i="1" dirty="0" smtClean="0">
                <a:solidFill>
                  <a:srgbClr val="00B050"/>
                </a:solidFill>
                <a:effectLst/>
              </a:rPr>
              <a:t>ину </a:t>
            </a:r>
            <a:r>
              <a:rPr lang="ru-RU" sz="2800" b="0" i="1" dirty="0" smtClean="0">
                <a:solidFill>
                  <a:srgbClr val="002060"/>
                </a:solidFill>
                <a:effectLst/>
              </a:rPr>
              <a:t>х</a:t>
            </a:r>
            <a:r>
              <a:rPr lang="ru-RU" sz="2800" b="0" i="1" dirty="0" smtClean="0">
                <a:solidFill>
                  <a:srgbClr val="00B050"/>
                </a:solidFill>
                <a:effectLst/>
              </a:rPr>
              <a:t>аљину.</a:t>
            </a:r>
            <a:r>
              <a:rPr lang="ru-RU" sz="2800" b="0" dirty="0">
                <a:solidFill>
                  <a:srgbClr val="94A3DE"/>
                </a:solidFill>
                <a:effectLst/>
              </a:rPr>
              <a:t/>
            </a:r>
            <a:br>
              <a:rPr lang="ru-RU" sz="2800" b="0" dirty="0">
                <a:solidFill>
                  <a:srgbClr val="94A3DE"/>
                </a:solidFill>
                <a:effectLst/>
              </a:rPr>
            </a:br>
            <a:r>
              <a:rPr lang="ru-RU" sz="2800" b="0" dirty="0" smtClean="0">
                <a:solidFill>
                  <a:srgbClr val="94A3DE"/>
                </a:solidFill>
                <a:effectLst/>
              </a:rPr>
              <a:t>-</a:t>
            </a:r>
            <a:r>
              <a:rPr lang="ru-RU" sz="2800" dirty="0" smtClean="0">
                <a:solidFill>
                  <a:srgbClr val="FF0000"/>
                </a:solidFill>
                <a:effectLst/>
              </a:rPr>
              <a:t>сливени</a:t>
            </a:r>
            <a:r>
              <a:rPr lang="ru-RU" sz="2800" dirty="0">
                <a:solidFill>
                  <a:srgbClr val="FF0000"/>
                </a:solidFill>
                <a:effectLst/>
              </a:rPr>
              <a:t> (африкате) </a:t>
            </a:r>
            <a:r>
              <a:rPr lang="ru-RU" sz="2800" dirty="0">
                <a:solidFill>
                  <a:srgbClr val="94A3DE"/>
                </a:solidFill>
                <a:effectLst/>
              </a:rPr>
              <a:t>– Џ, Ч, Ђ, Ћ, </a:t>
            </a:r>
            <a:r>
              <a:rPr lang="ru-RU" sz="2800" dirty="0" smtClean="0">
                <a:solidFill>
                  <a:srgbClr val="94A3DE"/>
                </a:solidFill>
                <a:effectLst/>
              </a:rPr>
              <a:t>Ц</a:t>
            </a:r>
            <a:br>
              <a:rPr lang="ru-RU" sz="2800" dirty="0" smtClean="0">
                <a:solidFill>
                  <a:srgbClr val="94A3DE"/>
                </a:solidFill>
                <a:effectLst/>
              </a:rPr>
            </a:br>
            <a:r>
              <a:rPr lang="ru-RU" sz="2800" b="0" i="1" dirty="0" smtClean="0">
                <a:solidFill>
                  <a:srgbClr val="002060"/>
                </a:solidFill>
                <a:effectLst/>
              </a:rPr>
              <a:t>Ћ</a:t>
            </a:r>
            <a:r>
              <a:rPr lang="ru-RU" sz="2800" b="0" i="1" dirty="0" smtClean="0">
                <a:solidFill>
                  <a:srgbClr val="00B050"/>
                </a:solidFill>
                <a:effectLst/>
              </a:rPr>
              <a:t>оса </a:t>
            </a:r>
            <a:r>
              <a:rPr lang="ru-RU" sz="2800" b="0" i="1" dirty="0" smtClean="0">
                <a:solidFill>
                  <a:srgbClr val="002060"/>
                </a:solidFill>
                <a:effectLst/>
              </a:rPr>
              <a:t>ч</a:t>
            </a:r>
            <a:r>
              <a:rPr lang="ru-RU" sz="2800" b="0" i="1" dirty="0" smtClean="0">
                <a:solidFill>
                  <a:srgbClr val="00B050"/>
                </a:solidFill>
                <a:effectLst/>
              </a:rPr>
              <a:t>асти </a:t>
            </a:r>
            <a:r>
              <a:rPr lang="ru-RU" sz="2800" b="0" i="1" dirty="0" smtClean="0">
                <a:solidFill>
                  <a:srgbClr val="002060"/>
                </a:solidFill>
                <a:effectLst/>
              </a:rPr>
              <a:t>џ</a:t>
            </a:r>
            <a:r>
              <a:rPr lang="ru-RU" sz="2800" b="0" i="1" dirty="0" smtClean="0">
                <a:solidFill>
                  <a:srgbClr val="00B050"/>
                </a:solidFill>
                <a:effectLst/>
              </a:rPr>
              <a:t>ина </a:t>
            </a:r>
            <a:r>
              <a:rPr lang="ru-RU" sz="2800" b="0" i="1" dirty="0" smtClean="0">
                <a:solidFill>
                  <a:srgbClr val="002060"/>
                </a:solidFill>
                <a:effectLst/>
              </a:rPr>
              <a:t>ц</a:t>
            </a:r>
            <a:r>
              <a:rPr lang="ru-RU" sz="2800" b="0" i="1" dirty="0" smtClean="0">
                <a:solidFill>
                  <a:srgbClr val="00B050"/>
                </a:solidFill>
                <a:effectLst/>
              </a:rPr>
              <a:t>арским </a:t>
            </a:r>
            <a:r>
              <a:rPr lang="ru-RU" sz="2800" b="0" i="1" dirty="0" smtClean="0">
                <a:solidFill>
                  <a:srgbClr val="002060"/>
                </a:solidFill>
                <a:effectLst/>
              </a:rPr>
              <a:t>ђ</a:t>
            </a:r>
            <a:r>
              <a:rPr lang="ru-RU" sz="2800" b="0" i="1" dirty="0" smtClean="0">
                <a:solidFill>
                  <a:srgbClr val="00B050"/>
                </a:solidFill>
                <a:effectLst/>
              </a:rPr>
              <a:t>аконијама</a:t>
            </a:r>
            <a:r>
              <a:rPr lang="ru-RU" sz="2800" dirty="0" smtClean="0">
                <a:solidFill>
                  <a:srgbClr val="00B050"/>
                </a:solidFill>
                <a:effectLst/>
              </a:rPr>
              <a:t>.</a:t>
            </a:r>
            <a:r>
              <a:rPr lang="ru-RU" sz="2800" b="0" dirty="0">
                <a:solidFill>
                  <a:srgbClr val="94A3DE"/>
                </a:solidFill>
                <a:effectLst/>
              </a:rPr>
              <a:t/>
            </a:r>
            <a:br>
              <a:rPr lang="ru-RU" sz="2800" b="0" dirty="0">
                <a:solidFill>
                  <a:srgbClr val="94A3DE"/>
                </a:solidFill>
                <a:effectLst/>
              </a:rPr>
            </a:br>
            <a:r>
              <a:rPr lang="ru-RU" sz="2800" b="0" dirty="0" smtClean="0">
                <a:solidFill>
                  <a:srgbClr val="94A3DE"/>
                </a:solidFill>
                <a:effectLst/>
              </a:rPr>
              <a:t>-</a:t>
            </a:r>
            <a:r>
              <a:rPr lang="ru-RU" sz="2800" dirty="0" smtClean="0">
                <a:solidFill>
                  <a:srgbClr val="FF0000"/>
                </a:solidFill>
                <a:effectLst/>
              </a:rPr>
              <a:t>треперави</a:t>
            </a:r>
            <a:r>
              <a:rPr lang="ru-RU" sz="2800" dirty="0">
                <a:solidFill>
                  <a:srgbClr val="FF0000"/>
                </a:solidFill>
                <a:effectLst/>
              </a:rPr>
              <a:t> (вибрант) </a:t>
            </a:r>
            <a:r>
              <a:rPr lang="ru-RU" sz="2800" dirty="0">
                <a:solidFill>
                  <a:srgbClr val="94A3DE"/>
                </a:solidFill>
                <a:effectLst/>
              </a:rPr>
              <a:t>– Р</a:t>
            </a:r>
            <a:endParaRPr lang="sr-Latn-RS" dirty="0"/>
          </a:p>
        </p:txBody>
      </p:sp>
    </p:spTree>
    <p:extLst>
      <p:ext uri="{BB962C8B-B14F-4D97-AF65-F5344CB8AC3E}">
        <p14:creationId xmlns:p14="http://schemas.microsoft.com/office/powerpoint/2010/main" xmlns="" val="29742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3568" y="1268760"/>
            <a:ext cx="7704856" cy="4665905"/>
          </a:xfrm>
        </p:spPr>
        <p:txBody>
          <a:bodyPr/>
          <a:lstStyle/>
          <a:p>
            <a:endParaRPr lang="sr-Latn-RS" dirty="0"/>
          </a:p>
        </p:txBody>
      </p:sp>
      <p:sp>
        <p:nvSpPr>
          <p:cNvPr id="4" name="Title 3"/>
          <p:cNvSpPr>
            <a:spLocks noGrp="1"/>
          </p:cNvSpPr>
          <p:nvPr>
            <p:ph type="ctrTitle"/>
          </p:nvPr>
        </p:nvSpPr>
        <p:spPr>
          <a:xfrm>
            <a:off x="323528" y="188640"/>
            <a:ext cx="7813420" cy="1368152"/>
          </a:xfrm>
        </p:spPr>
        <p:txBody>
          <a:bodyPr/>
          <a:lstStyle/>
          <a:p>
            <a:pPr fontAlgn="base"/>
            <a:r>
              <a:rPr lang="sr-Cyrl-R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Rockwell"/>
              </a:rPr>
              <a:t>ГОВОРНИ ОРГАНИ</a:t>
            </a:r>
            <a:br>
              <a:rPr lang="sr-Cyrl-R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Rockwell"/>
              </a:rPr>
            </a:br>
            <a:endParaRPr lang="sr-Latn-R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6" descr="picture-001.jpg"/>
          <p:cNvPicPr>
            <a:picLocks noChangeAspect="1"/>
          </p:cNvPicPr>
          <p:nvPr/>
        </p:nvPicPr>
        <p:blipFill>
          <a:blip r:embed="rId2"/>
          <a:stretch>
            <a:fillRect/>
          </a:stretch>
        </p:blipFill>
        <p:spPr>
          <a:xfrm>
            <a:off x="357158" y="1071546"/>
            <a:ext cx="8572560" cy="5286411"/>
          </a:xfrm>
          <a:prstGeom prst="rect">
            <a:avLst/>
          </a:prstGeom>
        </p:spPr>
      </p:pic>
    </p:spTree>
    <p:extLst>
      <p:ext uri="{BB962C8B-B14F-4D97-AF65-F5344CB8AC3E}">
        <p14:creationId xmlns:p14="http://schemas.microsoft.com/office/powerpoint/2010/main" xmlns="" val="10786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3156" y="404664"/>
            <a:ext cx="5683340" cy="5760640"/>
          </a:xfrm>
        </p:spPr>
        <p:style>
          <a:lnRef idx="2">
            <a:schemeClr val="accent5"/>
          </a:lnRef>
          <a:fillRef idx="1">
            <a:schemeClr val="lt1"/>
          </a:fillRef>
          <a:effectRef idx="0">
            <a:schemeClr val="accent5"/>
          </a:effectRef>
          <a:fontRef idx="minor">
            <a:schemeClr val="dk1"/>
          </a:fontRef>
        </p:style>
        <p:txBody>
          <a:bodyPr>
            <a:scene3d>
              <a:camera prst="perspectiveContrastingLeftFacing"/>
              <a:lightRig rig="threePt" dir="t"/>
            </a:scene3d>
            <a:sp3d/>
          </a:bodyPr>
          <a:lstStyle/>
          <a:p>
            <a:pPr algn="just" fontAlgn="base"/>
            <a:r>
              <a:rPr lang="sr-Cyrl-RS" dirty="0">
                <a:solidFill>
                  <a:srgbClr val="0000FF"/>
                </a:solidFill>
                <a:effectLst/>
                <a:latin typeface="Georgia"/>
              </a:rPr>
              <a:t> </a:t>
            </a:r>
            <a:r>
              <a:rPr lang="sr-Cyrl-R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a:rPr>
              <a:t>ПЛУЋА</a:t>
            </a:r>
            <a:r>
              <a:rPr lang="sr-Latn-R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a:rPr>
              <a:t>, </a:t>
            </a:r>
            <a:r>
              <a:rPr lang="sr-Cyrl-R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a:rPr>
              <a:t>БРОНХИЈЕ И </a:t>
            </a:r>
            <a:r>
              <a:rPr lang="sr-Cyrl-R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a:rPr>
              <a:t>ДУШНИК </a:t>
            </a:r>
            <a:r>
              <a:rPr lang="sr-Cyrl-RS" sz="3200" dirty="0" smtClean="0">
                <a:solidFill>
                  <a:srgbClr val="FF0000"/>
                </a:solidFill>
                <a:effectLst/>
                <a:latin typeface="Georgia"/>
              </a:rPr>
              <a:t/>
            </a:r>
            <a:br>
              <a:rPr lang="sr-Cyrl-RS" sz="3200" dirty="0" smtClean="0">
                <a:solidFill>
                  <a:srgbClr val="FF0000"/>
                </a:solidFill>
                <a:effectLst/>
                <a:latin typeface="Georgia"/>
              </a:rPr>
            </a:br>
            <a:r>
              <a:rPr lang="sr-Cyrl-RS" sz="3200" dirty="0" smtClean="0">
                <a:solidFill>
                  <a:schemeClr val="accent6">
                    <a:lumMod val="60000"/>
                    <a:lumOff val="40000"/>
                  </a:schemeClr>
                </a:solidFill>
                <a:effectLst/>
                <a:latin typeface="Georgia"/>
              </a:rPr>
              <a:t>-</a:t>
            </a:r>
            <a:r>
              <a:rPr lang="ru-RU" sz="1800" dirty="0" smtClean="0">
                <a:solidFill>
                  <a:schemeClr val="accent6">
                    <a:lumMod val="60000"/>
                    <a:lumOff val="40000"/>
                  </a:schemeClr>
                </a:solidFill>
                <a:effectLst/>
                <a:latin typeface="Georgia"/>
              </a:rPr>
              <a:t>Плућа </a:t>
            </a:r>
            <a:r>
              <a:rPr lang="ru-RU" sz="1800" dirty="0">
                <a:solidFill>
                  <a:schemeClr val="accent6">
                    <a:lumMod val="60000"/>
                    <a:lumOff val="40000"/>
                  </a:schemeClr>
                </a:solidFill>
                <a:effectLst/>
                <a:latin typeface="Georgia"/>
              </a:rPr>
              <a:t>активирају глас, који се ствара </a:t>
            </a:r>
            <a:r>
              <a:rPr lang="ru-RU" sz="1800" dirty="0" smtClean="0">
                <a:solidFill>
                  <a:schemeClr val="accent6">
                    <a:lumMod val="60000"/>
                    <a:lumOff val="40000"/>
                  </a:schemeClr>
                </a:solidFill>
                <a:effectLst/>
                <a:latin typeface="Georgia"/>
              </a:rPr>
              <a:t>при издисају</a:t>
            </a:r>
            <a:r>
              <a:rPr lang="ru-RU" sz="1800" dirty="0">
                <a:solidFill>
                  <a:schemeClr val="accent6">
                    <a:lumMod val="60000"/>
                    <a:lumOff val="40000"/>
                  </a:schemeClr>
                </a:solidFill>
                <a:effectLst/>
                <a:latin typeface="Georgia"/>
              </a:rPr>
              <a:t>, а не при удисају</a:t>
            </a:r>
            <a:r>
              <a:rPr lang="ru-RU" sz="1800" dirty="0" smtClean="0">
                <a:solidFill>
                  <a:schemeClr val="accent6">
                    <a:lumMod val="60000"/>
                    <a:lumOff val="40000"/>
                  </a:schemeClr>
                </a:solidFill>
                <a:effectLst/>
                <a:latin typeface="Georgia"/>
              </a:rPr>
              <a:t>.</a:t>
            </a:r>
            <a:br>
              <a:rPr lang="ru-RU" sz="1800" dirty="0" smtClean="0">
                <a:solidFill>
                  <a:schemeClr val="accent6">
                    <a:lumMod val="60000"/>
                    <a:lumOff val="40000"/>
                  </a:schemeClr>
                </a:solidFill>
                <a:effectLst/>
                <a:latin typeface="Georgia"/>
              </a:rPr>
            </a:br>
            <a:r>
              <a:rPr lang="ru-RU" sz="1800" dirty="0">
                <a:solidFill>
                  <a:schemeClr val="accent6">
                    <a:lumMod val="60000"/>
                    <a:lumOff val="40000"/>
                  </a:schemeClr>
                </a:solidFill>
                <a:effectLst/>
                <a:latin typeface="Georgia"/>
              </a:rPr>
              <a:t/>
            </a:r>
            <a:br>
              <a:rPr lang="ru-RU" sz="1800" dirty="0">
                <a:solidFill>
                  <a:schemeClr val="accent6">
                    <a:lumMod val="60000"/>
                    <a:lumOff val="40000"/>
                  </a:schemeClr>
                </a:solidFill>
                <a:effectLst/>
                <a:latin typeface="Georgia"/>
              </a:rPr>
            </a:br>
            <a:r>
              <a:rPr lang="ru-RU" sz="1800" b="0" dirty="0">
                <a:solidFill>
                  <a:schemeClr val="accent6">
                    <a:lumMod val="60000"/>
                    <a:lumOff val="40000"/>
                  </a:schemeClr>
                </a:solidFill>
                <a:effectLst/>
                <a:latin typeface="Georgia"/>
              </a:rPr>
              <a:t/>
            </a:r>
            <a:br>
              <a:rPr lang="ru-RU" sz="1800" b="0" dirty="0">
                <a:solidFill>
                  <a:schemeClr val="accent6">
                    <a:lumMod val="60000"/>
                    <a:lumOff val="40000"/>
                  </a:schemeClr>
                </a:solidFill>
                <a:effectLst/>
                <a:latin typeface="Georgia"/>
              </a:rPr>
            </a:br>
            <a:r>
              <a:rPr lang="ru-RU" sz="1800" b="0" dirty="0" smtClean="0">
                <a:solidFill>
                  <a:schemeClr val="accent6">
                    <a:lumMod val="60000"/>
                    <a:lumOff val="40000"/>
                  </a:schemeClr>
                </a:solidFill>
                <a:effectLst/>
                <a:latin typeface="Georgia"/>
              </a:rPr>
              <a:t>-</a:t>
            </a:r>
            <a:r>
              <a:rPr lang="ru-RU" sz="1800" dirty="0" smtClean="0">
                <a:solidFill>
                  <a:schemeClr val="accent6">
                    <a:lumMod val="60000"/>
                    <a:lumOff val="40000"/>
                  </a:schemeClr>
                </a:solidFill>
                <a:effectLst/>
                <a:latin typeface="Georgia"/>
              </a:rPr>
              <a:t>Органи </a:t>
            </a:r>
            <a:r>
              <a:rPr lang="ru-RU" sz="1800" dirty="0">
                <a:solidFill>
                  <a:schemeClr val="accent6">
                    <a:lumMod val="60000"/>
                    <a:lumOff val="40000"/>
                  </a:schemeClr>
                </a:solidFill>
                <a:effectLst/>
                <a:latin typeface="Georgia"/>
              </a:rPr>
              <a:t>за дисање су специјално адаптирани за стварање гласа.</a:t>
            </a:r>
            <a:r>
              <a:rPr lang="ru-RU" sz="1800" b="0" dirty="0">
                <a:solidFill>
                  <a:schemeClr val="accent6">
                    <a:lumMod val="60000"/>
                    <a:lumOff val="40000"/>
                  </a:schemeClr>
                </a:solidFill>
                <a:effectLst/>
                <a:latin typeface="Georgia"/>
              </a:rPr>
              <a:t/>
            </a:r>
            <a:br>
              <a:rPr lang="ru-RU" sz="1800" b="0" dirty="0">
                <a:solidFill>
                  <a:schemeClr val="accent6">
                    <a:lumMod val="60000"/>
                    <a:lumOff val="40000"/>
                  </a:schemeClr>
                </a:solidFill>
                <a:effectLst/>
                <a:latin typeface="Georgia"/>
              </a:rPr>
            </a:br>
            <a:r>
              <a:rPr lang="ru-RU" sz="1800" dirty="0">
                <a:solidFill>
                  <a:schemeClr val="accent6">
                    <a:lumMod val="60000"/>
                    <a:lumOff val="40000"/>
                  </a:schemeClr>
                </a:solidFill>
                <a:effectLst/>
                <a:latin typeface="Georgia"/>
              </a:rPr>
              <a:t>Плућа потискују ваздух ка гласним жицама и усној дупљи, преко душника.</a:t>
            </a:r>
            <a:r>
              <a:rPr lang="ru-RU" sz="1800" b="0" dirty="0">
                <a:solidFill>
                  <a:schemeClr val="accent6">
                    <a:lumMod val="60000"/>
                    <a:lumOff val="40000"/>
                  </a:schemeClr>
                </a:solidFill>
                <a:effectLst/>
                <a:latin typeface="Georgia"/>
              </a:rPr>
              <a:t/>
            </a:r>
            <a:br>
              <a:rPr lang="ru-RU" sz="1800" b="0" dirty="0">
                <a:solidFill>
                  <a:schemeClr val="accent6">
                    <a:lumMod val="60000"/>
                    <a:lumOff val="40000"/>
                  </a:schemeClr>
                </a:solidFill>
                <a:effectLst/>
                <a:latin typeface="Georgia"/>
              </a:rPr>
            </a:br>
            <a:endParaRPr lang="sr-Latn-RS" sz="1800" dirty="0">
              <a:solidFill>
                <a:schemeClr val="accent6">
                  <a:lumMod val="60000"/>
                  <a:lumOff val="40000"/>
                </a:schemeClr>
              </a:solidFill>
            </a:endParaRPr>
          </a:p>
        </p:txBody>
      </p:sp>
      <p:pic>
        <p:nvPicPr>
          <p:cNvPr id="6" name="Picture 5" descr="ss.jpg"/>
          <p:cNvPicPr>
            <a:picLocks noChangeAspect="1"/>
          </p:cNvPicPr>
          <p:nvPr/>
        </p:nvPicPr>
        <p:blipFill>
          <a:blip r:embed="rId2"/>
          <a:stretch>
            <a:fillRect/>
          </a:stretch>
        </p:blipFill>
        <p:spPr>
          <a:xfrm>
            <a:off x="428596" y="1000108"/>
            <a:ext cx="2786082" cy="4714908"/>
          </a:xfrm>
          <a:prstGeom prst="rect">
            <a:avLst/>
          </a:prstGeom>
        </p:spPr>
      </p:pic>
    </p:spTree>
    <p:extLst>
      <p:ext uri="{BB962C8B-B14F-4D97-AF65-F5344CB8AC3E}">
        <p14:creationId xmlns:p14="http://schemas.microsoft.com/office/powerpoint/2010/main" xmlns="" val="23688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0"/>
            <a:ext cx="5508104" cy="6858000"/>
          </a:xfrm>
          <a:solidFill>
            <a:schemeClr val="accent5">
              <a:lumMod val="40000"/>
              <a:lumOff val="60000"/>
            </a:schemeClr>
          </a:solidFill>
          <a:ln>
            <a:solidFill>
              <a:schemeClr val="accent5">
                <a:lumMod val="75000"/>
              </a:schemeClr>
            </a:solidFill>
          </a:ln>
          <a:effectLst>
            <a:glow rad="139700">
              <a:schemeClr val="accent6">
                <a:satMod val="175000"/>
                <a:alpha val="40000"/>
              </a:schemeClr>
            </a:glow>
            <a:reflection blurRad="6350" stA="50000" endA="275" endPos="40000" dist="101600" dir="5400000" sy="-100000" algn="bl" rotWithShape="0"/>
            <a:softEdge rad="127000"/>
          </a:effectLst>
          <a:scene3d>
            <a:camera prst="orthographicFront"/>
            <a:lightRig rig="threePt" dir="t"/>
          </a:scene3d>
          <a:sp3d>
            <a:bevelT w="139700" prst="cross"/>
          </a:sp3d>
        </p:spPr>
        <p:style>
          <a:lnRef idx="2">
            <a:schemeClr val="accent3"/>
          </a:lnRef>
          <a:fillRef idx="1">
            <a:schemeClr val="lt1"/>
          </a:fillRef>
          <a:effectRef idx="0">
            <a:schemeClr val="accent3"/>
          </a:effectRef>
          <a:fontRef idx="minor">
            <a:schemeClr val="dk1"/>
          </a:fontRef>
        </p:style>
        <p:txBody>
          <a:bodyPr/>
          <a:lstStyle/>
          <a:p>
            <a:pPr algn="l"/>
            <a:r>
              <a:rPr lang="ru-RU" sz="2400" dirty="0"/>
              <a:t>Ваздух приликом издисаја наилази на прву препреку – </a:t>
            </a:r>
            <a:r>
              <a:rPr lang="ru-RU" sz="3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гласне жице</a:t>
            </a:r>
            <a:r>
              <a:rPr lang="ru-RU" sz="2400" dirty="0"/>
              <a:t>. </a:t>
            </a:r>
            <a:r>
              <a:rPr lang="ru-RU" sz="2400" dirty="0" smtClean="0"/>
              <a:t/>
            </a:r>
            <a:br>
              <a:rPr lang="ru-RU" sz="2400" dirty="0" smtClean="0"/>
            </a:br>
            <a:r>
              <a:rPr lang="ru-RU" sz="2400" dirty="0" smtClean="0"/>
              <a:t>Треперењем </a:t>
            </a:r>
            <a:r>
              <a:rPr lang="ru-RU" sz="2400" dirty="0"/>
              <a:t>гласних жица настаје </a:t>
            </a:r>
            <a:r>
              <a:rPr lang="ru-RU"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глас</a:t>
            </a:r>
            <a:r>
              <a:rPr lang="ru-RU" sz="2400" dirty="0"/>
              <a:t>. </a:t>
            </a:r>
            <a:r>
              <a:rPr lang="ru-RU" sz="2400" dirty="0" smtClean="0"/>
              <a:t/>
            </a:r>
            <a:br>
              <a:rPr lang="ru-RU" sz="2400" dirty="0" smtClean="0"/>
            </a:br>
            <a:r>
              <a:rPr lang="ru-RU" sz="2400" dirty="0" smtClean="0"/>
              <a:t>Сигурно </a:t>
            </a:r>
            <a:r>
              <a:rPr lang="ru-RU" sz="2400" dirty="0"/>
              <a:t>знаш за израз </a:t>
            </a:r>
            <a:r>
              <a:rPr lang="ru-RU" sz="240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АДАМОВА ЈАБУЧИЦА</a:t>
            </a:r>
            <a:r>
              <a:rPr lang="ru-RU" sz="2400" dirty="0"/>
              <a:t>. </a:t>
            </a:r>
            <a:r>
              <a:rPr lang="ru-RU" sz="2400" dirty="0" smtClean="0"/>
              <a:t/>
            </a:r>
            <a:br>
              <a:rPr lang="ru-RU" sz="2400" dirty="0" smtClean="0"/>
            </a:br>
            <a:r>
              <a:rPr lang="ru-RU" sz="2400" dirty="0" smtClean="0"/>
              <a:t>Шта </a:t>
            </a:r>
            <a:r>
              <a:rPr lang="ru-RU" sz="2400" dirty="0"/>
              <a:t>мислиш, зашто је јабука или јабучица, која поиграва под грлом при гутању или каквом узбуђењу, повезана управо са именом праоца Адама? Одговор на то питање може се наћи у библијској причи о животу првих људи на земљи – Адама и </a:t>
            </a:r>
            <a:r>
              <a:rPr lang="ru-RU" sz="2400" dirty="0" smtClean="0"/>
              <a:t>Еве.</a:t>
            </a:r>
            <a:endParaRPr lang="sr-Latn-RS" sz="2400" dirty="0"/>
          </a:p>
        </p:txBody>
      </p:sp>
      <p:pic>
        <p:nvPicPr>
          <p:cNvPr id="3" name="Picture 2"/>
          <p:cNvPicPr>
            <a:picLocks noChangeAspect="1"/>
          </p:cNvPicPr>
          <p:nvPr/>
        </p:nvPicPr>
        <p:blipFill>
          <a:blip r:embed="rId2">
            <a:extLst>
              <a:ext uri="{BEBA8EAE-BF5A-486C-A8C5-ECC9F3942E4B}">
                <a14:imgProps xmlns:a14="http://schemas.microsoft.com/office/drawing/2010/main" xmlns="">
                  <a14:imgLayer r:embed="rId3">
                    <a14:imgEffect>
                      <a14:colorTemperature colorTemp="5300"/>
                    </a14:imgEffect>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213038" y="2214554"/>
            <a:ext cx="2279502" cy="2286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404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f.jpg"/>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xmlns="" val="295537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279983404"/>
              </p:ext>
            </p:extLst>
          </p:nvPr>
        </p:nvGraphicFramePr>
        <p:xfrm>
          <a:off x="323528" y="332656"/>
          <a:ext cx="7980907"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0" y="4372168"/>
            <a:ext cx="9144000" cy="2485832"/>
          </a:xfrm>
          <a:ln>
            <a:solidFill>
              <a:schemeClr val="accent1">
                <a:lumMod val="75000"/>
              </a:schemeClr>
            </a:solidFill>
          </a:ln>
        </p:spPr>
        <p:style>
          <a:lnRef idx="3">
            <a:schemeClr val="lt1"/>
          </a:lnRef>
          <a:fillRef idx="1">
            <a:schemeClr val="dk1"/>
          </a:fillRef>
          <a:effectRef idx="1">
            <a:schemeClr val="dk1"/>
          </a:effectRef>
          <a:fontRef idx="minor">
            <a:schemeClr val="lt1"/>
          </a:fontRef>
        </p:style>
        <p:txBody>
          <a:bodyPr/>
          <a:lstStyle/>
          <a:p>
            <a:pPr algn="l" fontAlgn="base"/>
            <a:r>
              <a:rPr lang="ru-RU" sz="2800" dirty="0">
                <a:solidFill>
                  <a:srgbClr val="00CCFF"/>
                </a:solidFill>
                <a:effectLst/>
                <a:latin typeface="Georgia"/>
              </a:rPr>
              <a:t> </a:t>
            </a:r>
            <a:r>
              <a:rPr lang="ru-RU" sz="2800" b="0" dirty="0">
                <a:ln w="10160">
                  <a:solidFill>
                    <a:schemeClr val="accent1"/>
                  </a:solidFill>
                  <a:prstDash val="solid"/>
                </a:ln>
                <a:solidFill>
                  <a:srgbClr val="FF5050"/>
                </a:solidFill>
                <a:effectLst>
                  <a:outerShdw blurRad="38100" dist="32000" dir="5400000" algn="tl">
                    <a:srgbClr val="000000">
                      <a:alpha val="30000"/>
                    </a:srgbClr>
                  </a:outerShdw>
                </a:effectLst>
                <a:latin typeface="Georgia"/>
              </a:rPr>
              <a:t>ЖДРЕЛО, УСНА ДУПЉА И </a:t>
            </a:r>
            <a:r>
              <a:rPr lang="ru-RU" sz="2800" b="0" dirty="0" smtClean="0">
                <a:ln w="10160">
                  <a:solidFill>
                    <a:schemeClr val="accent1"/>
                  </a:solidFill>
                  <a:prstDash val="solid"/>
                </a:ln>
                <a:solidFill>
                  <a:srgbClr val="FF5050"/>
                </a:solidFill>
                <a:effectLst>
                  <a:outerShdw blurRad="38100" dist="32000" dir="5400000" algn="tl">
                    <a:srgbClr val="000000">
                      <a:alpha val="30000"/>
                    </a:srgbClr>
                  </a:outerShdw>
                </a:effectLst>
                <a:latin typeface="Georgia"/>
              </a:rPr>
              <a:t>НОСНА ДУПЉА</a:t>
            </a:r>
            <a:r>
              <a:rPr lang="ru-RU" sz="2800" b="0" dirty="0">
                <a:solidFill>
                  <a:srgbClr val="7A7A7A"/>
                </a:solidFill>
                <a:effectLst/>
                <a:latin typeface="Georgia"/>
              </a:rPr>
              <a:t/>
            </a:r>
            <a:br>
              <a:rPr lang="ru-RU" sz="2800" b="0" dirty="0">
                <a:solidFill>
                  <a:srgbClr val="7A7A7A"/>
                </a:solidFill>
                <a:effectLst/>
                <a:latin typeface="Georgia"/>
              </a:rPr>
            </a:br>
            <a:r>
              <a:rPr lang="ru-RU" sz="2800" dirty="0">
                <a:solidFill>
                  <a:schemeClr val="bg2">
                    <a:lumMod val="50000"/>
                  </a:schemeClr>
                </a:solidFill>
                <a:effectLst/>
                <a:latin typeface="Georgia"/>
              </a:rPr>
              <a:t>Усна дупља, уста, језик, зуби и непце обликују глас и озвучавају га.</a:t>
            </a:r>
            <a:r>
              <a:rPr lang="ru-RU" sz="2800" b="0" dirty="0">
                <a:solidFill>
                  <a:schemeClr val="bg2">
                    <a:lumMod val="50000"/>
                  </a:schemeClr>
                </a:solidFill>
                <a:effectLst/>
                <a:latin typeface="Georgia"/>
              </a:rPr>
              <a:t/>
            </a:r>
            <a:br>
              <a:rPr lang="ru-RU" sz="2800" b="0" dirty="0">
                <a:solidFill>
                  <a:schemeClr val="bg2">
                    <a:lumMod val="50000"/>
                  </a:schemeClr>
                </a:solidFill>
                <a:effectLst/>
                <a:latin typeface="Georgia"/>
              </a:rPr>
            </a:br>
            <a:endParaRPr lang="sr-Latn-RS" sz="2800" dirty="0">
              <a:solidFill>
                <a:schemeClr val="bg2">
                  <a:lumMod val="50000"/>
                </a:schemeClr>
              </a:solidFill>
            </a:endParaRPr>
          </a:p>
        </p:txBody>
      </p:sp>
      <p:pic>
        <p:nvPicPr>
          <p:cNvPr id="6" name="Picture 5" descr="nos.jpg"/>
          <p:cNvPicPr>
            <a:picLocks noChangeAspect="1"/>
          </p:cNvPicPr>
          <p:nvPr/>
        </p:nvPicPr>
        <p:blipFill>
          <a:blip r:embed="rId7"/>
          <a:stretch>
            <a:fillRect/>
          </a:stretch>
        </p:blipFill>
        <p:spPr>
          <a:xfrm>
            <a:off x="571472" y="214290"/>
            <a:ext cx="7620000" cy="4143403"/>
          </a:xfrm>
          <a:prstGeom prst="rect">
            <a:avLst/>
          </a:prstGeom>
        </p:spPr>
      </p:pic>
    </p:spTree>
    <p:extLst>
      <p:ext uri="{BB962C8B-B14F-4D97-AF65-F5344CB8AC3E}">
        <p14:creationId xmlns:p14="http://schemas.microsoft.com/office/powerpoint/2010/main" xmlns="" val="41203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zz.jpg"/>
          <p:cNvPicPr>
            <a:picLocks noChangeAspect="1"/>
          </p:cNvPicPr>
          <p:nvPr/>
        </p:nvPicPr>
        <p:blipFill>
          <a:blip r:embed="rId2"/>
          <a:stretch>
            <a:fillRect/>
          </a:stretch>
        </p:blipFill>
        <p:spPr>
          <a:xfrm>
            <a:off x="762000" y="428604"/>
            <a:ext cx="7620000" cy="5929354"/>
          </a:xfrm>
          <a:prstGeom prst="rect">
            <a:avLst/>
          </a:prstGeom>
        </p:spPr>
      </p:pic>
    </p:spTree>
    <p:extLst>
      <p:ext uri="{BB962C8B-B14F-4D97-AF65-F5344CB8AC3E}">
        <p14:creationId xmlns:p14="http://schemas.microsoft.com/office/powerpoint/2010/main" xmlns="" val="59924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0" y="0"/>
            <a:ext cx="9144000" cy="7101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817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Custom 1">
      <a:dk1>
        <a:srgbClr val="94A3DE"/>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215</TotalTime>
  <Words>96</Words>
  <Application>Microsoft Office PowerPoint</Application>
  <PresentationFormat>On-screen Show (4:3)</PresentationFormat>
  <Paragraphs>26</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Slipstream</vt:lpstr>
      <vt:lpstr>Фонетика</vt:lpstr>
      <vt:lpstr>–    ГЛАС – најмања језичка јединица од које се граде слогови и речи.  –    ФОНЕТИКА – проучава настанак гласа и његове промене. – ФОНОЛОГИЈА – проучава гласове као разликовне знакове чијом променом долази до промена у значењу. –    ЈЕЗИК – има више значења према Речнику Матице српске: -говорни орган; -систем речи којим људи изражавају мисли док разговарају; -део коже на ципели преко кога се везују пертле </vt:lpstr>
      <vt:lpstr>ГОВОРНИ ОРГАНИ </vt:lpstr>
      <vt:lpstr> ПЛУЋА, БРОНХИЈЕ И ДУШНИК  -Плућа активирају глас, који се ствара при издисају, а не при удисају.   -Органи за дисање су специјално адаптирани за стварање гласа. Плућа потискују ваздух ка гласним жицама и усној дупљи, преко душника. </vt:lpstr>
      <vt:lpstr>Ваздух приликом издисаја наилази на прву препреку – гласне жице.  Треперењем гласних жица настаје глас.  Сигурно знаш за израз АДАМОВА ЈАБУЧИЦА.  Шта мислиш, зашто је јабука или јабучица, која поиграва под грлом при гутању или каквом узбуђењу, повезана управо са именом праоца Адама? Одговор на то питање може се наћи у библијској причи о животу првих људи на земљи – Адама и Еве.</vt:lpstr>
      <vt:lpstr>Slide 6</vt:lpstr>
      <vt:lpstr> ЖДРЕЛО, УСНА ДУПЉА И НОСНА ДУПЉА Усна дупља, уста, језик, зуби и непце обликују глас и озвучавају га. </vt:lpstr>
      <vt:lpstr>Slide 8</vt:lpstr>
      <vt:lpstr>Slide 9</vt:lpstr>
      <vt:lpstr>Slide 10</vt:lpstr>
      <vt:lpstr>Slide 11</vt:lpstr>
      <vt:lpstr>ПОДЕЛА ГЛАСОВА Још од учитељице знаш да се 30 гласова наше азбуке дели на: самогласнике (вокале) сугласнике (консонанте)  Онда сам ту ја да ти објасним да се у овој подели налазе и сонанти (гласници). А ту сам и да ти објасним да је реч о подели гласова на основу положаја говорних органа, односно, према ваздушној струји.    Ваздушна струја при издаху ствара одређене гласове, у зависности од тога да ли пролази слободно или не. Е, па према њој се деле сви гласови. </vt:lpstr>
      <vt:lpstr>САМОГЛАСНИЦИ (ВОКАЛИ) Ваздушна струја слободно пролази; не наилази ни на какву препреку.  Ови гласови се чује као тонови; могу да се певају. Гласне жице трепере и ови су гласови звучни.  Сети се гласа А . Да, не рекох, али знам да знаш: А, Е, И, О и У. И понекад чувено, слоготворно Р  </vt:lpstr>
      <vt:lpstr>СУГЛАСНИЦИ (КОНСОНАНТИ) Ваздушна струја наилази на препреку и у зависности од говорног органа који  је препрека, делимо сугласнике према месту изговора. Јасно ти је да се сугласници не могу певати. Чују се као шумови. Њих има 17. </vt:lpstr>
      <vt:lpstr>СОНАНТИ (ГЛАСНИЦИ) Ови гласови се налазе негде између претходних група. Ваздушна струја наилази на препреку (као код сугласника), али гласне жице трепере и они су звучни (као и самогласници). Сонаната има осам. Није мало, али их је лако запамтити. Обрати пажњу! Л + Ј = Љ Н + Ј = Њ И то је већ пет њих. Онда се сетиш (или ћу ти објаснити  ) македонске организације ВМРО. Само изоставиш самогласник О и добијеш још три сонанта. Дакле, сонанти су: Л, Н, Ј, Љ, Њ, В, М, Р Можда ти ове поделе делују страшно. Али ако размислиш о њима, а не учиш их напамет, видећеш да то и није баш, баш толико страшно!  </vt:lpstr>
      <vt:lpstr>ПОДЕЛА ГЛАСОВА ПРЕМА МЕСТУ ИЗГОВОРА Јасно ти је да је реч о говорним органима који стварају препреку ваздушној струји. Кад спојиш усне и кажеш Б, ваздушна струја наилази на усне које праве препреку. Наравно, глас Б је уснени. Јасно? Идемо редом: 1.уснени (лабијални) – Б, П, М; В, Ф Верујем да мислиш да је тачка запета коју сам написала грешка. Е па, није  Ако усне праве препреку, стварамо Б, П и М и то су двоуснени гласови. А у стварању В и Ф учествују и зуби, па су ова два гласа &gt; уснено-зубни. </vt:lpstr>
      <vt:lpstr>2.зубни (дентални) – Д, Т, З, С, Ц Да ли ти је некад пало на памет зашто све речи у вези са омраженим нам лекаром  почињу овим словима? Погледај: дентист, зубар, стоматолог    3.надзубни (алвеоларни) – само Р, Л, Н   4.предњонепчани (палатали) –                      Ј, Љ, Њ, Ђ, Ч; Џ, Ч, Ж, Ш Опет тачка запета. И опет нисам погрешила  Прва група – меки; друга група – тврди. Не дозволи да те овај податак много нервира  5.задњонепчани (велари) – само три: К, Г, Х</vt:lpstr>
      <vt:lpstr>ПОДЕЛА ГЛАСОВА ПРЕМА ЗВУЧНОСТИ  </vt:lpstr>
      <vt:lpstr>Укупно гласова: 30 Звучни гласови: 20 Самогласници – 5  Сугласници – 7  Сонанти – 8  Безвучни гласови: 10 Звучни сугласници: 7 Безвучни сугласници: 10 Увек је 10 безвучних, али на теби је да водиш рачуна да ли у задатку пише – ГЛАСОВИ или СУГЛАСНИЦИ. Разлика је у 13 гласова. Сложићеш се да то није мало.</vt:lpstr>
      <vt:lpstr>И води рачуна: звучне и безвучне сугласнике запамти редом јер очас посла замене места у глави  Не труди се да их учиш раздвојено – звучне, па безвучне. Пар је пар  Сети се: уснени: Б – П… зубни: Д – Т, З – С… предњонепчани: Ђ – Ћ, Џ – Ч, Ж – Ш задњонепчани – најлакше се памти К, Г, Х  </vt:lpstr>
      <vt:lpstr>ПОДЕЛА ГЛАСОВА ПРЕМА НАЧИНУ ИЗГОВОРА  Логика, логика и само логика! За почетак треба да знаш да је реч о начину на који ваздушна струја савлађује препреку. А даље ћеш се већ снаћи  носни (назални) – М, Н, Њ праскави (експлозивни) – Б, П, Д, Т, Г, К струјни (фрикативни) – З, С, Ж, Ш, В, Ф, Х сливени (африкате) – Џ, Ч, Ђ, Ћ, Ц треперави (вибрант) – Р </vt:lpstr>
      <vt:lpstr>Обрати пажњу на сливене, посебно на глас Ц! Сливени у себи имају два гласа: Џ &lt; д + ж Ч &lt; т + ш Ђ &lt; д + меко з Ћ &lt; т + меко с Ц &lt; т + с Зато се не сме писати ПРИПОВЕТЦИ. Ем се ломи језик, ем је неписменост у питању, ем постоје две могућности: ПРИПОВЕТКИ / ПРИПОВЕЦИ. И не волим меније са НАПИТЦИМА  </vt:lpstr>
      <vt:lpstr>Slide 23</vt:lpstr>
      <vt:lpstr>Према месту изговора  -уснени(Б,П,В,М) Бака преде вуну фићуној мајци. -зубни(З,Д,Т,С,Ц) Застава друга тита се црвени. -надзубни(Р,Л,Н) Рода лети небом. -предњонепчани(Ч,Ђ,Ж,Ш,Њ,Ћ,Љ,Ј,Џ) Чича Ђорђе жваће шљиве,његова ћерка Љиљана једе џем. -задњонепчани(К,Г,Х) Кубански град Хавана    </vt:lpstr>
      <vt:lpstr>ПОДЕЛА ГЛАСОВА ПРЕМА ЗВУЧНОСТИ</vt:lpstr>
      <vt:lpstr>Реченица за звучне: Београдски ђаци зими живе џабе     Реченица за безвучне: Фабрика ће снадбети  кратким цевима читаву халу творнице шпер-плоче.   </vt:lpstr>
      <vt:lpstr>ПОДЕЛА ГЛАСОВА ПРЕМА НАЧИНУ ИЗГОВОРА   -носни (назални) – М, Н, Њ Мрав нема њушку. -праскави (експлозивни) – Б, П, Д, Т, Г, К Петар каже да Тома боље глуми. -струјни (фрикативни) – З, С, Ж, Ш, В, Ф, Х Свака жена зна шити фину хаљину. -сливени (африкате) – Џ, Ч, Ђ, Ћ, Ц Ћоса части џина царским ђаконијама. -треперави (вибрант) – 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Фонетика</dc:title>
  <dc:creator>Jelena</dc:creator>
  <cp:lastModifiedBy>Windows User</cp:lastModifiedBy>
  <cp:revision>23</cp:revision>
  <dcterms:created xsi:type="dcterms:W3CDTF">2012-09-22T13:02:16Z</dcterms:created>
  <dcterms:modified xsi:type="dcterms:W3CDTF">2012-10-20T16:06:18Z</dcterms:modified>
</cp:coreProperties>
</file>