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91" autoAdjust="0"/>
    <p:restoredTop sz="94660"/>
  </p:normalViewPr>
  <p:slideViewPr>
    <p:cSldViewPr>
      <p:cViewPr varScale="1">
        <p:scale>
          <a:sx n="78" d="100"/>
          <a:sy n="78" d="100"/>
        </p:scale>
        <p:origin x="-25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165B08-C618-451E-AD48-116007852A04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CC67EA1-4CFC-48E0-9D54-48E3B1EE2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sr.wikipedia.org/wiki/%D0%9A%D1%80%D0%B0%D1%99%D0%B5%D0%B2%D0%B8%D0%BD%D0%B0_%D0%97%D0%B5%D1%82%D0%B0" TargetMode="External"/><Relationship Id="rId13" Type="http://schemas.openxmlformats.org/officeDocument/2006/relationships/hyperlink" Target="http://sr.wikipedia.org/wiki/%D0%9F%D1%80%D0%B0%D0%B2%D0%BE%D1%81%D0%BB%D0%B0%D0%B2%D1%99%D0%B5" TargetMode="External"/><Relationship Id="rId3" Type="http://schemas.openxmlformats.org/officeDocument/2006/relationships/hyperlink" Target="http://sr.wikipedia.org/wiki/%D0%A1%D1%82%D0%B0%D1%80%D0%BE%D1%81%D0%BB%D0%BE%D0%B2%D0%B5%D0%BD%D1%81%D0%BA%D0%B8_%D1%98%D0%B5%D0%B7%D0%B8%D0%BA" TargetMode="External"/><Relationship Id="rId7" Type="http://schemas.openxmlformats.org/officeDocument/2006/relationships/hyperlink" Target="http://sr.wikipedia.org/wiki/%D0%91%D0%BE%D1%81%D0%BD%D0%B0_(%D0%BE%D0%B1%D0%BB%D0%B0%D1%81%D1%82)" TargetMode="External"/><Relationship Id="rId12" Type="http://schemas.openxmlformats.org/officeDocument/2006/relationships/hyperlink" Target="http://sr.wikipedia.org/wiki/%D0%94%D0%B5%D0%BB%D0%B0_%D0%B0%D0%BF%D0%BE%D1%81%D1%82%D0%BE%D0%BB%D1%81%D0%BA%D0%B0" TargetMode="External"/><Relationship Id="rId2" Type="http://schemas.openxmlformats.org/officeDocument/2006/relationships/hyperlink" Target="http://sr.wikipedia.org/wiki/%D0%93%D0%BB%D0%B0%D0%B3%D0%BE%D1%99%D0%B8%D1%86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r.wikipedia.org/wiki/XII_%D0%B2%D0%B5%D0%BA" TargetMode="External"/><Relationship Id="rId11" Type="http://schemas.openxmlformats.org/officeDocument/2006/relationships/hyperlink" Target="http://sr.wikipedia.org/wiki/%D0%9F%D0%B5%D1%80%D0%B3%D0%B0%D0%BC%D0%B5%D0%BD%D1%82" TargetMode="External"/><Relationship Id="rId5" Type="http://schemas.openxmlformats.org/officeDocument/2006/relationships/hyperlink" Target="http://sr.wikipedia.org/wiki/XI_%D0%B2%D0%B5%D0%BA" TargetMode="External"/><Relationship Id="rId10" Type="http://schemas.openxmlformats.org/officeDocument/2006/relationships/hyperlink" Target="http://sr.wikipedia.org/wiki/%D0%97%D0%B0%D1%85%D1%83%D0%BC%D1%99%D0%B5" TargetMode="External"/><Relationship Id="rId4" Type="http://schemas.openxmlformats.org/officeDocument/2006/relationships/hyperlink" Target="http://sr.wikipedia.org/wiki/%D0%A1%D1%80%D0%BF%D1%81%D0%BA%D0%B0_%D1%80%D0%B5%D0%B4%D0%B0%D0%BA%D1%86%D0%B8%D1%98%D0%B0_%D1%81%D1%82%D0%B0%D1%80%D0%BE%D1%81%D0%BB%D0%BE%D0%B2%D0%B5%D0%BD%D1%81%D0%BA%D0%BE%D0%B3_%D1%98%D0%B5%D0%B7%D0%B8%D0%BA%D0%B0" TargetMode="External"/><Relationship Id="rId9" Type="http://schemas.openxmlformats.org/officeDocument/2006/relationships/hyperlink" Target="http://sr.wikipedia.org/wiki/%D0%97%D0%B5%D1%82%D0%B0_(%D0%BE%D0%B1%D0%BB%D0%B0%D1%81%D1%82)" TargetMode="External"/><Relationship Id="rId14" Type="http://schemas.openxmlformats.org/officeDocument/2006/relationships/hyperlink" Target="http://sr.wikipedia.org/wiki/%D0%93%D1%80%D1%88%D0%BA%D0%BE%D0%B2%D0%B8%D1%9B%D0%B5%D0%B2_%D0%BE%D0%B4%D0%BB%D0%BE%D0%BC%D0%B0%D0%BA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sr.wikipedia.org/wiki/%D0%9A%D1%80%D0%B0%D1%99%D0%B5%D0%B2%D0%B8%D0%BD%D0%B0_%D0%97%D0%B5%D1%82%D0%B0" TargetMode="External"/><Relationship Id="rId13" Type="http://schemas.openxmlformats.org/officeDocument/2006/relationships/hyperlink" Target="http://sr.wikipedia.org/wiki/%D0%9F%D1%80%D0%B0%D0%B2%D0%BE%D1%81%D0%BB%D0%B0%D0%B2%D1%99%D0%B5" TargetMode="External"/><Relationship Id="rId3" Type="http://schemas.openxmlformats.org/officeDocument/2006/relationships/hyperlink" Target="http://sr.wikipedia.org/wiki/%D0%A1%D1%82%D0%B0%D1%80%D0%BE%D1%81%D0%BB%D0%BE%D0%B2%D0%B5%D0%BD%D1%81%D0%BA%D0%B8_%D1%98%D0%B5%D0%B7%D0%B8%D0%BA" TargetMode="External"/><Relationship Id="rId7" Type="http://schemas.openxmlformats.org/officeDocument/2006/relationships/hyperlink" Target="http://sr.wikipedia.org/wiki/%D0%91%D0%BE%D1%81%D0%BD%D0%B0_(%D0%BE%D0%B1%D0%BB%D0%B0%D1%81%D1%82)" TargetMode="External"/><Relationship Id="rId12" Type="http://schemas.openxmlformats.org/officeDocument/2006/relationships/hyperlink" Target="http://sr.wikipedia.org/wiki/%D0%94%D0%B5%D0%BB%D0%B0_%D0%B0%D0%BF%D0%BE%D1%81%D1%82%D0%BE%D0%BB%D1%81%D0%BA%D0%B0" TargetMode="External"/><Relationship Id="rId2" Type="http://schemas.openxmlformats.org/officeDocument/2006/relationships/hyperlink" Target="http://sr.wikipedia.org/wiki/%D0%93%D0%BB%D0%B0%D0%B3%D0%BE%D1%99%D0%B8%D1%86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r.wikipedia.org/wiki/XII_%D0%B2%D0%B5%D0%BA" TargetMode="External"/><Relationship Id="rId11" Type="http://schemas.openxmlformats.org/officeDocument/2006/relationships/hyperlink" Target="http://sr.wikipedia.org/wiki/%D0%9F%D0%B5%D1%80%D0%B3%D0%B0%D0%BC%D0%B5%D0%BD%D1%82" TargetMode="External"/><Relationship Id="rId5" Type="http://schemas.openxmlformats.org/officeDocument/2006/relationships/hyperlink" Target="http://sr.wikipedia.org/wiki/XI_%D0%B2%D0%B5%D0%BA" TargetMode="External"/><Relationship Id="rId10" Type="http://schemas.openxmlformats.org/officeDocument/2006/relationships/hyperlink" Target="http://sr.wikipedia.org/wiki/%D0%97%D0%B0%D1%85%D1%83%D0%BC%D1%99%D0%B5" TargetMode="External"/><Relationship Id="rId4" Type="http://schemas.openxmlformats.org/officeDocument/2006/relationships/hyperlink" Target="http://sr.wikipedia.org/wiki/%D0%A1%D1%80%D0%BF%D1%81%D0%BA%D0%B0_%D1%80%D0%B5%D0%B4%D0%B0%D0%BA%D1%86%D0%B8%D1%98%D0%B0_%D1%81%D1%82%D0%B0%D1%80%D0%BE%D1%81%D0%BB%D0%BE%D0%B2%D0%B5%D0%BD%D1%81%D0%BA%D0%BE%D0%B3_%D1%98%D0%B5%D0%B7%D0%B8%D0%BA%D0%B0" TargetMode="External"/><Relationship Id="rId9" Type="http://schemas.openxmlformats.org/officeDocument/2006/relationships/hyperlink" Target="http://sr.wikipedia.org/wiki/%D0%97%D0%B5%D1%82%D0%B0_(%D0%BE%D0%B1%D0%BB%D0%B0%D1%81%D1%82)" TargetMode="External"/><Relationship Id="rId14" Type="http://schemas.openxmlformats.org/officeDocument/2006/relationships/hyperlink" Target="http://sr.wikipedia.org/wiki/%D0%9C%D0%B8%D1%85%D0%B0%D0%BD%D0%BE%D0%B2%D0%B8%D1%9B%D0%B5%D0%B2_%D0%BE%D0%B4%D0%BB%D0%BE%D0%BC%D0%B0%D0%BA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sr.wikipedia.org/wiki/1910" TargetMode="External"/><Relationship Id="rId13" Type="http://schemas.openxmlformats.org/officeDocument/2006/relationships/hyperlink" Target="http://sr.wikipedia.org/wiki/%D0%91%D0%B5%D0%BE%D0%B3%D1%80%D0%B0%D0%B4" TargetMode="External"/><Relationship Id="rId18" Type="http://schemas.openxmlformats.org/officeDocument/2006/relationships/hyperlink" Target="http://sr.wikipedia.org/w/index.php?title=%D0%88%D0%B5%D0%B4%D0%BD%D0%B8%D0%BD%D0%B0&amp;action=edit&amp;redlink=1" TargetMode="External"/><Relationship Id="rId3" Type="http://schemas.openxmlformats.org/officeDocument/2006/relationships/hyperlink" Target="http://sr.wikipedia.org/wiki/%D0%A1%D1%82%D0%B0%D1%80%D0%BE%D1%81%D0%BB%D0%BE%D0%B2%D0%B5%D0%BD%D1%81%D0%BA%D0%B8_%D1%98%D0%B5%D0%B7%D0%B8%D0%BA" TargetMode="External"/><Relationship Id="rId21" Type="http://schemas.openxmlformats.org/officeDocument/2006/relationships/hyperlink" Target="http://sr.wikipedia.org/wiki/%D0%A1%D1%80%D0%BF%D1%81%D0%BA%D0%B0_%D1%80%D0%B5%D0%B4%D0%B0%D0%BA%D1%86%D0%B8%D1%98%D0%B0_%D1%81%D1%82%D0%B0%D1%80%D0%BE%D1%81%D0%BB%D0%BE%D0%B2%D0%B5%D0%BD%D1%81%D0%BA%D0%BE%D0%B3_%D1%98%D0%B5%D0%B7%D0%B8%D0%BA%D0%B0" TargetMode="External"/><Relationship Id="rId7" Type="http://schemas.openxmlformats.org/officeDocument/2006/relationships/hyperlink" Target="http://sr.wikipedia.org/wiki/XI_%D0%B2%D0%B5%D0%BA" TargetMode="External"/><Relationship Id="rId12" Type="http://schemas.openxmlformats.org/officeDocument/2006/relationships/hyperlink" Target="http://sr.wikipedia.org/wiki/%D0%9D%D0%B0%D1%80%D0%BE%D0%B4%D0%BD%D0%B8_%D0%BC%D1%83%D0%B7%D0%B5%D1%98_%D1%83_%D0%91%D0%B5%D0%BE%D0%B3%D1%80%D0%B0%D0%B4%D1%83" TargetMode="External"/><Relationship Id="rId17" Type="http://schemas.openxmlformats.org/officeDocument/2006/relationships/hyperlink" Target="http://sr.wikipedia.org/wiki/%D0%90%D0%BA%D1%83%D0%B7%D0%B0%D1%82%D0%B8%D0%B2" TargetMode="External"/><Relationship Id="rId2" Type="http://schemas.openxmlformats.org/officeDocument/2006/relationships/hyperlink" Target="http://sr.wikipedia.org/wiki/%D0%8B%D0%B8%D1%80%D0%B8%D0%BB%D0%B8%D1%86%D0%B0" TargetMode="External"/><Relationship Id="rId16" Type="http://schemas.openxmlformats.org/officeDocument/2006/relationships/hyperlink" Target="http://sr.wikipedia.org/wiki/Cm" TargetMode="External"/><Relationship Id="rId20" Type="http://schemas.openxmlformats.org/officeDocument/2006/relationships/hyperlink" Target="http://sr.wikipedia.org/wiki/%D0%91%D0%BE%D0%B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r.wikipedia.org/wiki/X_%D0%B2%D0%B5%D0%BA" TargetMode="External"/><Relationship Id="rId11" Type="http://schemas.openxmlformats.org/officeDocument/2006/relationships/hyperlink" Target="http://sr.wikipedia.org/wiki/%D0%90%D1%80%D1%85%D0%B5%D0%BE%D0%BB%D0%BE%D0%B3%D0%B8%D1%98%D0%B0" TargetMode="External"/><Relationship Id="rId5" Type="http://schemas.openxmlformats.org/officeDocument/2006/relationships/hyperlink" Target="http://sr.wikipedia.org/sr/%D0%A2%D0%B5%D0%BC%D0%BD%D0%B8%D1%9B%D0%BA%D0%B8_%D0%BD%D0%B0%D1%82%D0%BF%D0%B8%D1%81" TargetMode="External"/><Relationship Id="rId15" Type="http://schemas.openxmlformats.org/officeDocument/2006/relationships/hyperlink" Target="http://sr.wikipedia.org/wiki/%D0%A5%D1%83%D0%BC%D1%81%D0%BA%D0%B0_%D0%BF%D0%BB%D0%BE%D1%87%D0%B0" TargetMode="External"/><Relationship Id="rId10" Type="http://schemas.openxmlformats.org/officeDocument/2006/relationships/hyperlink" Target="http://sr.wikipedia.org/wiki/%D0%92%D0%B0%D1%80%D0%B2%D0%B0%D1%80%D0%B8%D0%BD" TargetMode="External"/><Relationship Id="rId19" Type="http://schemas.openxmlformats.org/officeDocument/2006/relationships/hyperlink" Target="http://sr.wikipedia.org/wiki/%D0%98%D0%BC%D0%B5%D0%BD%D0%B8%D1%86%D0%B0" TargetMode="External"/><Relationship Id="rId4" Type="http://schemas.openxmlformats.org/officeDocument/2006/relationships/hyperlink" Target="http://sr.wikipedia.org/wiki/%D0%91%D0%B0%D0%BB%D0%BA%D0%B0%D0%BD%D1%81%D0%BA%D0%BE_%D0%BF%D0%BE%D0%BB%D1%83%D0%BE%D1%81%D1%82%D1%80%D0%B2%D0%BE" TargetMode="External"/><Relationship Id="rId9" Type="http://schemas.openxmlformats.org/officeDocument/2006/relationships/hyperlink" Target="http://sr.wikipedia.org/wiki/%D0%93%D0%BE%D1%80%D1%9A%D0%B8_%D0%9A%D0%B0%D1%82%D1%83%D0%BD" TargetMode="External"/><Relationship Id="rId14" Type="http://schemas.openxmlformats.org/officeDocument/2006/relationships/hyperlink" Target="http://sr.wikipedia.org/w/index.php?title=%D0%95%D0%BF%D0%B8%D0%B3%D1%80%D0%B0%D1%84&amp;action=edit&amp;redlink=1" TargetMode="External"/><Relationship Id="rId22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sr.wikipedia.org/wiki/%D0%A1%D1%80%D0%B1%D0%B8" TargetMode="External"/><Relationship Id="rId13" Type="http://schemas.openxmlformats.org/officeDocument/2006/relationships/hyperlink" Target="http://sr.wikipedia.org/w/index.php?title=%D0%A0%D1%83%D1%81%D0%BA%D0%B0_%D0%BD%D0%B0%D1%86%D0%B8%D0%BE%D0%BD%D0%B0%D0%BB%D0%BD%D0%B0_%D0%B1%D0%B8%D0%B1%D0%BB%D0%B8%D0%BE%D1%82%D0%B5%D0%BA%D0%B0&amp;action=edit&amp;redlink=1" TargetMode="External"/><Relationship Id="rId3" Type="http://schemas.openxmlformats.org/officeDocument/2006/relationships/hyperlink" Target="http://sr.wikipedia.org/wiki/%D0%A1%D1%80%D0%BF%D1%81%D0%BA%D0%B8_%D1%98%D0%B5%D0%B7%D0%B8%D0%BA" TargetMode="External"/><Relationship Id="rId7" Type="http://schemas.openxmlformats.org/officeDocument/2006/relationships/hyperlink" Target="http://sr.wikipedia.org/wiki/XI_%D0%B2%D0%B5%D0%BA" TargetMode="External"/><Relationship Id="rId12" Type="http://schemas.openxmlformats.org/officeDocument/2006/relationships/hyperlink" Target="http://sr.wikipedia.org/w/index.php?title=%D0%A1%D0%BA%D0%B8%D1%82_%D1%81%D0%B2%D0%B5%D1%82%D0%B5_%D0%9C%D0%B0%D1%80%D0%B8%D1%98%D0%B5&amp;action=edit&amp;redlink=1" TargetMode="External"/><Relationship Id="rId2" Type="http://schemas.openxmlformats.org/officeDocument/2006/relationships/hyperlink" Target="http://sr.wikipedia.org/wiki/%D0%A1%D1%82%D0%B0%D1%80%D0%BE%D1%81%D0%BB%D0%BE%D0%B2%D0%B5%D0%BD%D1%81%D0%BA%D0%B8_%D1%98%D0%B5%D0%B7%D0%B8%D0%BA" TargetMode="Externa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r.wikipedia.org/sr/%D0%9C%D0%B0%D1%80%D0%B8%D1%98%D0%B8%D0%BD%D1%81%D0%BA%D0%BE_%D1%98%D0%B5%D0%B2%D0%B0%D0%BD%D1%92%D0%B5%D1%99%D0%B5" TargetMode="External"/><Relationship Id="rId11" Type="http://schemas.openxmlformats.org/officeDocument/2006/relationships/hyperlink" Target="http://sr.wikipedia.org/wiki/%D0%A1%D0%B2%D0%B5%D1%82%D0%B0_%D0%B3%D0%BE%D1%80%D0%B0" TargetMode="External"/><Relationship Id="rId5" Type="http://schemas.openxmlformats.org/officeDocument/2006/relationships/hyperlink" Target="http://sr.wikipedia.org/wiki/%D0%93%D0%BB%D0%B0%D0%B3%D0%BE%D1%99%D0%B8%D1%86%D0%B0" TargetMode="External"/><Relationship Id="rId15" Type="http://schemas.openxmlformats.org/officeDocument/2006/relationships/hyperlink" Target="http://sr.wikipedia.org/wiki/%D0%97%D0%BE%D0%B3%D1%80%D0%B0%D1%84%D1%81%D0%BA%D0%BE_%D1%98%D0%B5%D0%B2%D0%B0%D0%BD%D1%92%D0%B5%D1%99%D0%B5" TargetMode="External"/><Relationship Id="rId10" Type="http://schemas.openxmlformats.org/officeDocument/2006/relationships/hyperlink" Target="http://sr.wikipedia.org/wiki/XIX_%D0%B2%D0%B5%D0%BA" TargetMode="External"/><Relationship Id="rId4" Type="http://schemas.openxmlformats.org/officeDocument/2006/relationships/hyperlink" Target="http://sr.wikipedia.org/wiki/%D0%A1%D1%80%D0%BF%D1%81%D0%BA%D0%B0_%D1%80%D0%B5%D0%B4%D0%B0%D0%BA%D1%86%D0%B8%D1%98%D0%B0_%D1%81%D1%82%D0%B0%D1%80%D0%BE%D1%81%D0%BB%D0%BE%D0%B2%D0%B5%D0%BD%D1%81%D0%BA%D0%BE%D0%B3_%D1%98%D0%B5%D0%B7%D0%B8%D0%BA%D0%B0" TargetMode="External"/><Relationship Id="rId9" Type="http://schemas.openxmlformats.org/officeDocument/2006/relationships/hyperlink" Target="http://sr.wikipedia.org/wiki/%D0%A8%D1%82%D0%BE%D0%BA%D0%B0%D0%B2%D1%81%D0%BA%D0%B8_%D0%B4%D0%B8%D1%98%D0%B0%D0%BB%D0%B5%D0%BA%D0%B0%D1%82" TargetMode="External"/><Relationship Id="rId14" Type="http://schemas.openxmlformats.org/officeDocument/2006/relationships/hyperlink" Target="http://sr.wikipedia.org/wiki/%D0%9F%D0%B5%D1%82%D1%80%D0%BE%D0%B2%D0%B3%D1%80%D0%B0%D0%B4_(%D0%A0%D1%83%D1%81%D0%B8%D1%98%D0%B0)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r.wikipedia.org/wiki/%D0%95%D0%BD%D0%B3%D0%BB%D0%B5%D1%81%D0%BA%D0%B8_%D1%98%D0%B5%D0%B7%D0%B8%D0%B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r.wikipedia.org/wiki/1887" TargetMode="External"/><Relationship Id="rId5" Type="http://schemas.openxmlformats.org/officeDocument/2006/relationships/hyperlink" Target="http://sr.wikipedia.org/wiki/%D0%9B%D1%83%D0%B4%D0%B2%D0%B8%D0%B3_%D0%9B%D0%B0%D0%B7%D0%B0%D1%80_%D0%97%D0%B0%D0%BC%D0%B5%D0%BD%D1%85%D0%BE%D1%84" TargetMode="External"/><Relationship Id="rId4" Type="http://schemas.openxmlformats.org/officeDocument/2006/relationships/hyperlink" Target="http://sr.wikipedia.org/wiki/%D0%88%D0%B5%D0%B7%D0%B8%D0%B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r.wikipedia.org/wiki/%D0%9A%D1%9A%D0%B8%D0%B6%D0%B5%D0%B2%D0%BD%D0%BE%D1%81%D1%82" TargetMode="External"/><Relationship Id="rId13" Type="http://schemas.openxmlformats.org/officeDocument/2006/relationships/hyperlink" Target="http://sr.wikipedia.org/wiki/%D0%92%D0%B5%D0%BB%D0%B8%D0%BA%D0%B0_%D0%9C%D0%BE%D1%80%D0%B0%D0%B2%D1%81%D0%BA%D0%B0" TargetMode="External"/><Relationship Id="rId3" Type="http://schemas.openxmlformats.org/officeDocument/2006/relationships/hyperlink" Target="http://sr.wikipedia.org/wiki/%D0%91%D1%83%D0%B3%D0%B0%D1%80%D1%81%D0%BA%D0%B8_%D1%98%D0%B5%D0%B7%D0%B8%D0%BA" TargetMode="External"/><Relationship Id="rId7" Type="http://schemas.openxmlformats.org/officeDocument/2006/relationships/hyperlink" Target="http://sr.wikipedia.org/wiki/%D0%9F%D0%B8%D1%81%D0%B0%D1%86" TargetMode="External"/><Relationship Id="rId12" Type="http://schemas.openxmlformats.org/officeDocument/2006/relationships/hyperlink" Target="http://sr.wikipedia.org/wiki/%D0%9D%D0%B0%D1%83%D0%BC_%D0%9E%D1%85%D1%80%D0%B8%D0%B4%D1%81%D0%BA%D0%B8" TargetMode="External"/><Relationship Id="rId17" Type="http://schemas.openxmlformats.org/officeDocument/2006/relationships/image" Target="../media/image7.jpeg"/><Relationship Id="rId2" Type="http://schemas.openxmlformats.org/officeDocument/2006/relationships/hyperlink" Target="http://sr.wikipedia.org/wiki/%D0%A1%D1%82%D0%B0%D1%80%D0%BE%D1%81%D0%BB%D0%BE%D0%B2%D0%B5%D0%BD%D1%81%D0%BA%D0%B8_%D1%98%D0%B5%D0%B7%D0%B8%D0%BA" TargetMode="External"/><Relationship Id="rId16" Type="http://schemas.openxmlformats.org/officeDocument/2006/relationships/hyperlink" Target="http://sr.wikipedia.org/wiki/10._%D0%B2%D0%B5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r.wikipedia.org/wiki/%D0%A1%D1%80%D0%B5%D0%B4%D1%9A%D0%B8_%D0%B2%D0%B5%D0%BA" TargetMode="External"/><Relationship Id="rId11" Type="http://schemas.openxmlformats.org/officeDocument/2006/relationships/hyperlink" Target="http://sr.wikipedia.org/wiki/%D0%9A%D0%BB%D0%B8%D0%BC%D0%B5%D0%BD%D1%82_%D0%9E%D1%85%D1%80%D0%B8%D0%B4%D1%81%D0%BA%D0%B8" TargetMode="External"/><Relationship Id="rId5" Type="http://schemas.openxmlformats.org/officeDocument/2006/relationships/hyperlink" Target="http://sr.wikipedia.org/wiki/%D0%9C%D0%BE%D0%BD%D0%B0%D1%85" TargetMode="External"/><Relationship Id="rId15" Type="http://schemas.openxmlformats.org/officeDocument/2006/relationships/hyperlink" Target="http://sr.wikipedia.org/wiki/9._%D0%B2%D0%B5%D0%BA" TargetMode="External"/><Relationship Id="rId10" Type="http://schemas.openxmlformats.org/officeDocument/2006/relationships/hyperlink" Target="http://sr.wikipedia.org/wiki/%D0%9C%D0%B5%D1%82%D0%BE%D0%B4%D0%B8%D1%98%D0%B5_%D0%A1%D0%BE%D0%BB%D1%83%D0%BD%D1%81%D0%BA%D0%B8" TargetMode="External"/><Relationship Id="rId4" Type="http://schemas.openxmlformats.org/officeDocument/2006/relationships/hyperlink" Target="http://sr.wikipedia.org/sr/%D0%A6%D1%80%D0%BD%D0%BE%D1%80%D0%B8%D0%B7%D0%B0%D1%86_%D0%A5%D1%80%D0%B0%D0%B1%D0%B0%D1%80" TargetMode="External"/><Relationship Id="rId9" Type="http://schemas.openxmlformats.org/officeDocument/2006/relationships/hyperlink" Target="http://sr.wikipedia.org/wiki/%D0%8B%D0%B8%D1%80%D0%B8%D0%BB%D0%BE_%D0%A1%D0%BE%D0%BB%D1%83%D0%BD%D1%81%D0%BA%D0%B8" TargetMode="External"/><Relationship Id="rId14" Type="http://schemas.openxmlformats.org/officeDocument/2006/relationships/hyperlink" Target="http://sr.wikipedia.org/wiki/%D0%91%D0%B0%D0%BB%D0%BA%D0%B0%D0%B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928926" y="3699804"/>
            <a:ext cx="5357850" cy="2158088"/>
          </a:xfr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Татјана  Крповић                                                         професор српског језика и књижевности      Основна школа “Миливоје Боровић “ Мачкат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2071678"/>
            <a:ext cx="8305800" cy="1343254"/>
          </a:xfrm>
        </p:spPr>
        <p:txBody>
          <a:bodyPr/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Старословенски  језик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build="p" animBg="1"/>
      <p:bldP spid="5" grpId="1" build="p" animBg="1"/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 smtClean="0"/>
              <a:t>Михановићев одломак</a:t>
            </a:r>
            <a:r>
              <a:rPr lang="ru-RU" dirty="0" smtClean="0"/>
              <a:t> представља један од најстаријих сачуваних споменика писаних </a:t>
            </a:r>
            <a:r>
              <a:rPr lang="ru-RU" dirty="0" smtClean="0">
                <a:hlinkClick r:id="rId2" tooltip="Глагољица"/>
              </a:rPr>
              <a:t>глагољицом</a:t>
            </a:r>
            <a:r>
              <a:rPr lang="ru-RU" dirty="0" smtClean="0"/>
              <a:t> на </a:t>
            </a:r>
            <a:r>
              <a:rPr lang="ru-RU" dirty="0" smtClean="0">
                <a:hlinkClick r:id="rId3" tooltip="Старословенски језик"/>
              </a:rPr>
              <a:t>старословенском језику</a:t>
            </a:r>
            <a:r>
              <a:rPr lang="ru-RU" dirty="0" smtClean="0"/>
              <a:t>, у коме се јављају црте српског народног језика под чијим утицајем ће се касније развити и </a:t>
            </a:r>
            <a:r>
              <a:rPr lang="ru-RU" dirty="0" smtClean="0">
                <a:hlinkClick r:id="rId4" tooltip="Српска редакција старословенског језика"/>
              </a:rPr>
              <a:t>српска редакција старословенског језика</a:t>
            </a:r>
            <a:r>
              <a:rPr lang="ru-RU" dirty="0" smtClean="0"/>
              <a:t>. Сматра се, на основу неких црта језика (нпр. замена слова </a:t>
            </a:r>
            <a:r>
              <a:rPr lang="ru-RU" i="1" dirty="0" smtClean="0"/>
              <a:t>ф</a:t>
            </a:r>
            <a:r>
              <a:rPr lang="ru-RU" dirty="0" smtClean="0"/>
              <a:t> словом </a:t>
            </a:r>
            <a:r>
              <a:rPr lang="ru-RU" i="1" dirty="0" smtClean="0"/>
              <a:t>п</a:t>
            </a:r>
            <a:r>
              <a:rPr lang="ru-RU" dirty="0" smtClean="0"/>
              <a:t> тј.</a:t>
            </a:r>
            <a:r>
              <a:rPr lang="ru-RU" i="1" dirty="0" smtClean="0"/>
              <a:t>Сте</a:t>
            </a:r>
            <a:r>
              <a:rPr lang="ru-RU" b="1" i="1" dirty="0" smtClean="0"/>
              <a:t>п</a:t>
            </a:r>
            <a:r>
              <a:rPr lang="ru-RU" i="1" dirty="0" smtClean="0"/>
              <a:t>ан</a:t>
            </a:r>
            <a:r>
              <a:rPr lang="ru-RU" dirty="0" smtClean="0"/>
              <a:t> уместо </a:t>
            </a:r>
            <a:r>
              <a:rPr lang="ru-RU" i="1" dirty="0" smtClean="0"/>
              <a:t>Сте</a:t>
            </a:r>
            <a:r>
              <a:rPr lang="ru-RU" b="1" i="1" dirty="0" smtClean="0"/>
              <a:t>ф</a:t>
            </a:r>
            <a:r>
              <a:rPr lang="ru-RU" i="1" dirty="0" smtClean="0"/>
              <a:t>ан</a:t>
            </a:r>
            <a:r>
              <a:rPr lang="ru-RU" dirty="0" smtClean="0"/>
              <a:t>) и саме глагољице, да је настао крајем </a:t>
            </a:r>
            <a:r>
              <a:rPr lang="ru-RU" dirty="0" smtClean="0">
                <a:hlinkClick r:id="rId5" tooltip="XI век"/>
              </a:rPr>
              <a:t>XI</a:t>
            </a:r>
            <a:r>
              <a:rPr lang="ru-RU" dirty="0" smtClean="0"/>
              <a:t> или почетком </a:t>
            </a:r>
            <a:r>
              <a:rPr lang="ru-RU" dirty="0" smtClean="0">
                <a:hlinkClick r:id="rId6" tooltip="XII век"/>
              </a:rPr>
              <a:t>XII века</a:t>
            </a:r>
            <a:r>
              <a:rPr lang="ru-RU" dirty="0" smtClean="0"/>
              <a:t> на простору </a:t>
            </a:r>
            <a:r>
              <a:rPr lang="ru-RU" dirty="0" smtClean="0">
                <a:hlinkClick r:id="rId7" tooltip="Босна (област)"/>
              </a:rPr>
              <a:t>Босне</a:t>
            </a:r>
            <a:r>
              <a:rPr lang="ru-RU" dirty="0" smtClean="0"/>
              <a:t> или </a:t>
            </a:r>
            <a:r>
              <a:rPr lang="ru-RU" dirty="0" smtClean="0">
                <a:hlinkClick r:id="rId8" tooltip="Краљевина Зета"/>
              </a:rPr>
              <a:t>тадашње Зете</a:t>
            </a:r>
            <a:r>
              <a:rPr lang="ru-RU" dirty="0" smtClean="0"/>
              <a:t> (</a:t>
            </a:r>
            <a:r>
              <a:rPr lang="ru-RU" dirty="0" smtClean="0">
                <a:hlinkClick r:id="rId9" tooltip="Зета (област)"/>
              </a:rPr>
              <a:t>Зета</a:t>
            </a:r>
            <a:r>
              <a:rPr lang="ru-RU" dirty="0" smtClean="0"/>
              <a:t> или </a:t>
            </a:r>
            <a:r>
              <a:rPr lang="ru-RU" dirty="0" smtClean="0">
                <a:hlinkClick r:id="rId10" tooltip="Захумље"/>
              </a:rPr>
              <a:t>Захумље</a:t>
            </a:r>
            <a:r>
              <a:rPr lang="ru-RU" dirty="0" smtClean="0"/>
              <a:t>). Сам одломак чине два листа </a:t>
            </a:r>
            <a:r>
              <a:rPr lang="ru-RU" dirty="0" smtClean="0">
                <a:hlinkClick r:id="rId11" tooltip="Пергамент"/>
              </a:rPr>
              <a:t>пергамента</a:t>
            </a:r>
            <a:r>
              <a:rPr lang="ru-RU" dirty="0" smtClean="0"/>
              <a:t> на којима је исписан део </a:t>
            </a:r>
            <a:r>
              <a:rPr lang="ru-RU" i="1" dirty="0" smtClean="0"/>
              <a:t>„</a:t>
            </a:r>
            <a:r>
              <a:rPr lang="ru-RU" i="1" u="sng" dirty="0" smtClean="0">
                <a:hlinkClick r:id="rId12" tooltip="Дела апостолска"/>
              </a:rPr>
              <a:t>Дела апостолских</a:t>
            </a:r>
            <a:r>
              <a:rPr lang="ru-RU" i="1" dirty="0" smtClean="0"/>
              <a:t>“</a:t>
            </a:r>
            <a:r>
              <a:rPr lang="ru-RU" dirty="0" smtClean="0"/>
              <a:t>, према источном (</a:t>
            </a:r>
            <a:r>
              <a:rPr lang="ru-RU" i="1" dirty="0" smtClean="0">
                <a:hlinkClick r:id="rId13" tooltip="Православље"/>
              </a:rPr>
              <a:t>православном</a:t>
            </a:r>
            <a:r>
              <a:rPr lang="ru-RU" dirty="0" smtClean="0"/>
              <a:t>) обреду и сродан је, по месту и времену настанка, тзв. </a:t>
            </a:r>
            <a:r>
              <a:rPr lang="ru-RU" i="1" dirty="0" smtClean="0">
                <a:hlinkClick r:id="rId14" tooltip="Гршковићев одломак"/>
              </a:rPr>
              <a:t>Гршковићевом одломку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1014434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sr-Cyrl-R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Старословенски  споменици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  <p:bldP spid="2" grpId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Гршковићев одломак</a:t>
            </a:r>
            <a:r>
              <a:rPr lang="ru-RU" dirty="0" smtClean="0"/>
              <a:t> представља један од најстаријих сачуваних споменика писаних </a:t>
            </a:r>
            <a:r>
              <a:rPr lang="ru-RU" dirty="0" smtClean="0">
                <a:hlinkClick r:id="rId2" tooltip="Глагољица"/>
              </a:rPr>
              <a:t>глагољицом</a:t>
            </a:r>
            <a:r>
              <a:rPr lang="ru-RU" dirty="0" smtClean="0"/>
              <a:t> на </a:t>
            </a:r>
            <a:r>
              <a:rPr lang="ru-RU" dirty="0" smtClean="0">
                <a:hlinkClick r:id="rId3" tooltip="Старословенски језик"/>
              </a:rPr>
              <a:t>старословенском језику</a:t>
            </a:r>
            <a:r>
              <a:rPr lang="ru-RU" dirty="0" smtClean="0"/>
              <a:t>, у коме се јављају црте српског народног језика под чијим утицајем ће се касније развити и </a:t>
            </a:r>
            <a:r>
              <a:rPr lang="ru-RU" dirty="0" smtClean="0">
                <a:hlinkClick r:id="rId4" tooltip="Српска редакција старословенског језика"/>
              </a:rPr>
              <a:t>српска редакција старословенског језика</a:t>
            </a:r>
            <a:r>
              <a:rPr lang="ru-RU" dirty="0" smtClean="0"/>
              <a:t>. Сматра се, на основу неких црта језика (нпр. замена слова </a:t>
            </a:r>
            <a:r>
              <a:rPr lang="ru-RU" i="1" dirty="0" smtClean="0"/>
              <a:t>ф</a:t>
            </a:r>
            <a:r>
              <a:rPr lang="ru-RU" dirty="0" smtClean="0"/>
              <a:t> словом </a:t>
            </a:r>
            <a:r>
              <a:rPr lang="ru-RU" i="1" dirty="0" smtClean="0"/>
              <a:t>п</a:t>
            </a:r>
            <a:r>
              <a:rPr lang="ru-RU" dirty="0" smtClean="0"/>
              <a:t> тј.</a:t>
            </a:r>
            <a:r>
              <a:rPr lang="ru-RU" i="1" dirty="0" smtClean="0"/>
              <a:t>Сте</a:t>
            </a:r>
            <a:r>
              <a:rPr lang="ru-RU" b="1" i="1" dirty="0" smtClean="0"/>
              <a:t>п</a:t>
            </a:r>
            <a:r>
              <a:rPr lang="ru-RU" i="1" dirty="0" smtClean="0"/>
              <a:t>ан</a:t>
            </a:r>
            <a:r>
              <a:rPr lang="ru-RU" dirty="0" smtClean="0"/>
              <a:t> уместо </a:t>
            </a:r>
            <a:r>
              <a:rPr lang="ru-RU" i="1" dirty="0" smtClean="0"/>
              <a:t>Сте</a:t>
            </a:r>
            <a:r>
              <a:rPr lang="ru-RU" b="1" i="1" dirty="0" smtClean="0"/>
              <a:t>ф</a:t>
            </a:r>
            <a:r>
              <a:rPr lang="ru-RU" i="1" dirty="0" smtClean="0"/>
              <a:t>ан</a:t>
            </a:r>
            <a:r>
              <a:rPr lang="ru-RU" dirty="0" smtClean="0"/>
              <a:t>) и саме глагољице, да је настао крајем </a:t>
            </a:r>
            <a:r>
              <a:rPr lang="ru-RU" dirty="0" smtClean="0">
                <a:hlinkClick r:id="rId5" tooltip="XI век"/>
              </a:rPr>
              <a:t>XI</a:t>
            </a:r>
            <a:r>
              <a:rPr lang="ru-RU" dirty="0" smtClean="0"/>
              <a:t> или почетком </a:t>
            </a:r>
            <a:r>
              <a:rPr lang="ru-RU" dirty="0" smtClean="0">
                <a:hlinkClick r:id="rId6" tooltip="XII век"/>
              </a:rPr>
              <a:t>XII века</a:t>
            </a:r>
            <a:r>
              <a:rPr lang="ru-RU" dirty="0" smtClean="0"/>
              <a:t> на простору </a:t>
            </a:r>
            <a:r>
              <a:rPr lang="ru-RU" dirty="0" smtClean="0">
                <a:hlinkClick r:id="rId7" tooltip="Босна (област)"/>
              </a:rPr>
              <a:t>Босне</a:t>
            </a:r>
            <a:r>
              <a:rPr lang="ru-RU" dirty="0" smtClean="0"/>
              <a:t> или </a:t>
            </a:r>
            <a:r>
              <a:rPr lang="ru-RU" dirty="0" smtClean="0">
                <a:hlinkClick r:id="rId8" tooltip="Краљевина Зета"/>
              </a:rPr>
              <a:t>тадашње Зете</a:t>
            </a:r>
            <a:r>
              <a:rPr lang="ru-RU" dirty="0" smtClean="0"/>
              <a:t> (</a:t>
            </a:r>
            <a:r>
              <a:rPr lang="ru-RU" dirty="0" smtClean="0">
                <a:hlinkClick r:id="rId9" tooltip="Зета (област)"/>
              </a:rPr>
              <a:t>Зета</a:t>
            </a:r>
            <a:r>
              <a:rPr lang="ru-RU" dirty="0" smtClean="0"/>
              <a:t> или </a:t>
            </a:r>
            <a:r>
              <a:rPr lang="ru-RU" dirty="0" smtClean="0">
                <a:hlinkClick r:id="rId10" tooltip="Захумље"/>
              </a:rPr>
              <a:t>Захумље</a:t>
            </a:r>
            <a:r>
              <a:rPr lang="ru-RU" dirty="0" smtClean="0"/>
              <a:t>). Сам одломак чини четири листа </a:t>
            </a:r>
            <a:r>
              <a:rPr lang="ru-RU" dirty="0" smtClean="0">
                <a:hlinkClick r:id="rId11" tooltip="Пергамент"/>
              </a:rPr>
              <a:t>пергамента</a:t>
            </a:r>
            <a:r>
              <a:rPr lang="ru-RU" dirty="0" smtClean="0"/>
              <a:t> на којима је исписан део </a:t>
            </a:r>
            <a:r>
              <a:rPr lang="ru-RU" i="1" dirty="0" smtClean="0"/>
              <a:t>„</a:t>
            </a:r>
            <a:r>
              <a:rPr lang="ru-RU" i="1" u="sng" dirty="0" smtClean="0">
                <a:hlinkClick r:id="rId12" tooltip="Дела апостолска"/>
              </a:rPr>
              <a:t>Дела апостолских</a:t>
            </a:r>
            <a:r>
              <a:rPr lang="ru-RU" i="1" dirty="0" smtClean="0"/>
              <a:t>“</a:t>
            </a:r>
            <a:r>
              <a:rPr lang="ru-RU" dirty="0" smtClean="0"/>
              <a:t>, према источном (</a:t>
            </a:r>
            <a:r>
              <a:rPr lang="ru-RU" i="1" dirty="0" smtClean="0">
                <a:hlinkClick r:id="rId13" tooltip="Православље"/>
              </a:rPr>
              <a:t>православном</a:t>
            </a:r>
            <a:r>
              <a:rPr lang="ru-RU" dirty="0" smtClean="0"/>
              <a:t>) обреду и сродан је, по месту и времену настанка, тзв.</a:t>
            </a:r>
            <a:r>
              <a:rPr lang="ru-RU" i="1" dirty="0" smtClean="0">
                <a:hlinkClick r:id="rId14" tooltip="Михановићев одломак"/>
              </a:rPr>
              <a:t>Михановићевом одломку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34120"/>
          </a:xfrm>
          <a:ln>
            <a:solidFill>
              <a:srgbClr val="C0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5614998" cy="5429288"/>
          </a:xfrm>
          <a:solidFill>
            <a:schemeClr val="bg2"/>
          </a:solidFill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Темнићки натпис</a:t>
            </a:r>
            <a:r>
              <a:rPr lang="ru-RU" dirty="0" smtClean="0"/>
              <a:t> представља један од најстаријих </a:t>
            </a:r>
            <a:r>
              <a:rPr lang="ru-RU" dirty="0" smtClean="0">
                <a:hlinkClick r:id="rId2" tooltip="Ћирилица"/>
              </a:rPr>
              <a:t>ћириличких</a:t>
            </a:r>
            <a:r>
              <a:rPr lang="ru-RU" dirty="0" smtClean="0"/>
              <a:t> натписа и споменика </a:t>
            </a:r>
            <a:r>
              <a:rPr lang="ru-RU" dirty="0" smtClean="0">
                <a:hlinkClick r:id="rId3" tooltip="Старословенски језик"/>
              </a:rPr>
              <a:t>старословенске писмености</a:t>
            </a:r>
            <a:r>
              <a:rPr lang="ru-RU" dirty="0" smtClean="0"/>
              <a:t> на</a:t>
            </a:r>
            <a:r>
              <a:rPr lang="ru-RU" dirty="0" smtClean="0">
                <a:hlinkClick r:id="rId4" tooltip="Балканско полуострво"/>
              </a:rPr>
              <a:t>Балканском полуострву</a:t>
            </a:r>
            <a:r>
              <a:rPr lang="ru-RU" dirty="0" smtClean="0"/>
              <a:t>, који се одликује лепотом уклесаних слова</a:t>
            </a:r>
            <a:r>
              <a:rPr lang="ru-RU" baseline="30000" dirty="0" smtClean="0">
                <a:hlinkClick r:id="rId5"/>
              </a:rPr>
              <a:t>[1]</a:t>
            </a:r>
            <a:r>
              <a:rPr lang="ru-RU" dirty="0" smtClean="0"/>
              <a:t>. Датиран је на крај </a:t>
            </a:r>
            <a:r>
              <a:rPr lang="ru-RU" dirty="0" smtClean="0">
                <a:hlinkClick r:id="rId6" tooltip="X век"/>
              </a:rPr>
              <a:t>X</a:t>
            </a:r>
            <a:r>
              <a:rPr lang="ru-RU" dirty="0" smtClean="0"/>
              <a:t> или почетак </a:t>
            </a:r>
            <a:r>
              <a:rPr lang="ru-RU" dirty="0" smtClean="0">
                <a:hlinkClick r:id="rId7" tooltip="XI век"/>
              </a:rPr>
              <a:t>XI века</a:t>
            </a:r>
            <a:r>
              <a:rPr lang="ru-RU" baseline="30000" dirty="0" smtClean="0">
                <a:hlinkClick r:id="rId5"/>
              </a:rPr>
              <a:t>[2]</a:t>
            </a:r>
            <a:r>
              <a:rPr lang="ru-RU" baseline="30000" dirty="0" smtClean="0">
                <a:hlinkClick r:id="rId5"/>
              </a:rPr>
              <a:t>[3]</a:t>
            </a:r>
            <a:r>
              <a:rPr lang="ru-RU" dirty="0" smtClean="0"/>
              <a:t>. Пронађен је </a:t>
            </a:r>
            <a:r>
              <a:rPr lang="ru-RU" dirty="0" smtClean="0">
                <a:hlinkClick r:id="rId8" tooltip="1910"/>
              </a:rPr>
              <a:t>1910. године</a:t>
            </a:r>
            <a:r>
              <a:rPr lang="ru-RU" dirty="0" smtClean="0"/>
              <a:t> у </a:t>
            </a:r>
            <a:r>
              <a:rPr lang="ru-RU" dirty="0" smtClean="0">
                <a:hlinkClick r:id="rId9" tooltip="Горњи Катун"/>
              </a:rPr>
              <a:t>Горњем Катуну</a:t>
            </a:r>
            <a:r>
              <a:rPr lang="ru-RU" dirty="0" smtClean="0"/>
              <a:t> код </a:t>
            </a:r>
            <a:r>
              <a:rPr lang="ru-RU" dirty="0" smtClean="0">
                <a:hlinkClick r:id="rId10" tooltip="Варварин"/>
              </a:rPr>
              <a:t>Варварина</a:t>
            </a:r>
            <a:r>
              <a:rPr lang="ru-RU" dirty="0" smtClean="0"/>
              <a:t>, а данас је део </a:t>
            </a:r>
            <a:r>
              <a:rPr lang="ru-RU" dirty="0" smtClean="0">
                <a:hlinkClick r:id="rId11" tooltip="Археологија"/>
              </a:rPr>
              <a:t>археолошке</a:t>
            </a:r>
            <a:r>
              <a:rPr lang="ru-RU" dirty="0" smtClean="0"/>
              <a:t> збирке </a:t>
            </a:r>
            <a:r>
              <a:rPr lang="ru-RU" dirty="0" smtClean="0">
                <a:hlinkClick r:id="rId12" tooltip="Народни музеј у Београду"/>
              </a:rPr>
              <a:t>Народног музеја</a:t>
            </a:r>
            <a:r>
              <a:rPr lang="ru-RU" dirty="0" smtClean="0"/>
              <a:t> у</a:t>
            </a:r>
            <a:r>
              <a:rPr lang="ru-RU" dirty="0" smtClean="0">
                <a:hlinkClick r:id="rId13" tooltip="Београд"/>
              </a:rPr>
              <a:t>Београду</a:t>
            </a:r>
            <a:r>
              <a:rPr lang="ru-RU" dirty="0" smtClean="0"/>
              <a:t>. Сам натпис представља </a:t>
            </a:r>
            <a:r>
              <a:rPr lang="ru-RU" dirty="0" smtClean="0">
                <a:hlinkClick r:id="rId14" tooltip="Епиграф (чланак још није написан)"/>
              </a:rPr>
              <a:t>епиграф</a:t>
            </a:r>
            <a:r>
              <a:rPr lang="ru-RU" dirty="0" smtClean="0"/>
              <a:t>, попут </a:t>
            </a:r>
            <a:r>
              <a:rPr lang="ru-RU" dirty="0" smtClean="0">
                <a:hlinkClick r:id="rId15" tooltip="Хумска плоча"/>
              </a:rPr>
              <a:t>Хумске плоче</a:t>
            </a:r>
            <a:r>
              <a:rPr lang="ru-RU" dirty="0" smtClean="0"/>
              <a:t> из истог доба, уклесан на каменој плочи димензија 19.5 x 19.5 x 5 </a:t>
            </a:r>
            <a:r>
              <a:rPr lang="ru-RU" dirty="0" smtClean="0">
                <a:hlinkClick r:id="rId16" tooltip="Cm"/>
              </a:rPr>
              <a:t>cm</a:t>
            </a:r>
            <a:r>
              <a:rPr lang="ru-RU" baseline="30000" dirty="0" smtClean="0">
                <a:hlinkClick r:id="rId5"/>
              </a:rPr>
              <a:t>[4]</a:t>
            </a:r>
            <a:r>
              <a:rPr lang="ru-RU" dirty="0" smtClean="0"/>
              <a:t>. На њему се налазе имена десеторице, од четрдесет, севастијских мученика, а појављује се и облик </a:t>
            </a:r>
            <a:r>
              <a:rPr lang="ru-RU" dirty="0" smtClean="0">
                <a:hlinkClick r:id="rId17" tooltip="Акузатив"/>
              </a:rPr>
              <a:t>акузатива</a:t>
            </a:r>
            <a:r>
              <a:rPr lang="ru-RU" dirty="0" smtClean="0"/>
              <a:t> </a:t>
            </a:r>
            <a:r>
              <a:rPr lang="ru-RU" dirty="0" smtClean="0">
                <a:hlinkClick r:id="rId18" tooltip="Једнина (чланак још није написан)"/>
              </a:rPr>
              <a:t>једнине</a:t>
            </a:r>
            <a:r>
              <a:rPr lang="ru-RU" dirty="0" smtClean="0"/>
              <a:t> </a:t>
            </a:r>
            <a:r>
              <a:rPr lang="ru-RU" dirty="0" smtClean="0">
                <a:hlinkClick r:id="rId19" tooltip="Именица"/>
              </a:rPr>
              <a:t>именице</a:t>
            </a:r>
            <a:r>
              <a:rPr lang="ru-RU" dirty="0" smtClean="0"/>
              <a:t> </a:t>
            </a:r>
            <a:r>
              <a:rPr lang="ru-RU" i="1" dirty="0" smtClean="0">
                <a:hlinkClick r:id="rId20" tooltip="Бог"/>
              </a:rPr>
              <a:t>Бог</a:t>
            </a:r>
            <a:r>
              <a:rPr lang="ru-RU" dirty="0" smtClean="0"/>
              <a:t> (</a:t>
            </a:r>
            <a:r>
              <a:rPr lang="ru-RU" i="1" dirty="0" smtClean="0"/>
              <a:t>бога</a:t>
            </a:r>
            <a:r>
              <a:rPr lang="ru-RU" dirty="0" smtClean="0"/>
              <a:t> уместо </a:t>
            </a:r>
            <a:r>
              <a:rPr lang="ru-RU" i="1" dirty="0" smtClean="0"/>
              <a:t>богь</a:t>
            </a:r>
            <a:r>
              <a:rPr lang="ru-RU" dirty="0" smtClean="0"/>
              <a:t>), карактеристичан за </a:t>
            </a:r>
            <a:r>
              <a:rPr lang="ru-RU" dirty="0" smtClean="0">
                <a:hlinkClick r:id="rId21" tooltip="Српска редакција старословенског језика"/>
              </a:rPr>
              <a:t>српску редакцију старословенског језика</a:t>
            </a:r>
            <a:r>
              <a:rPr lang="ru-RU" baseline="30000" dirty="0" smtClean="0">
                <a:hlinkClick r:id="rId5"/>
              </a:rPr>
              <a:t>[1]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4" name="Picture 3" descr="300px-Temnicki_natpis.jpg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215074" y="1643050"/>
            <a:ext cx="2786082" cy="3184982"/>
          </a:xfrm>
          <a:prstGeom prst="rect">
            <a:avLst/>
          </a:prstGeom>
          <a:scene3d>
            <a:camera prst="perspectiveLeft"/>
            <a:lightRig rig="threePt" dir="t"/>
          </a:scene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5829312" cy="5000660"/>
          </a:xfrm>
          <a:ln>
            <a:solidFill>
              <a:schemeClr val="bg2">
                <a:lumMod val="10000"/>
              </a:schemeClr>
            </a:solidFill>
          </a:ln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r>
              <a:rPr lang="ru-RU" b="1" dirty="0" smtClean="0"/>
              <a:t>Маријинско</a:t>
            </a:r>
            <a:r>
              <a:rPr lang="ru-RU" dirty="0" smtClean="0"/>
              <a:t> или </a:t>
            </a:r>
            <a:r>
              <a:rPr lang="ru-RU" b="1" dirty="0" smtClean="0"/>
              <a:t>Маријино јеванђеље</a:t>
            </a:r>
            <a:r>
              <a:rPr lang="ru-RU" dirty="0" smtClean="0"/>
              <a:t> представља најстарији сачувани споменик писан </a:t>
            </a:r>
            <a:r>
              <a:rPr lang="ru-RU" dirty="0" smtClean="0">
                <a:hlinkClick r:id="rId2" tooltip="Старословенски језик"/>
              </a:rPr>
              <a:t>старословенским језиком</a:t>
            </a:r>
            <a:r>
              <a:rPr lang="ru-RU" dirty="0" smtClean="0"/>
              <a:t> у коме се јављају црте </a:t>
            </a:r>
            <a:r>
              <a:rPr lang="ru-RU" dirty="0" smtClean="0">
                <a:hlinkClick r:id="rId3" tooltip="Српски језик"/>
              </a:rPr>
              <a:t>српског</a:t>
            </a:r>
            <a:r>
              <a:rPr lang="ru-RU" dirty="0" smtClean="0"/>
              <a:t> народног језика под чијим утицајем ће се касније развити и </a:t>
            </a:r>
            <a:r>
              <a:rPr lang="ru-RU" dirty="0" smtClean="0">
                <a:hlinkClick r:id="rId4" tooltip="Српска редакција старословенског језика"/>
              </a:rPr>
              <a:t>српска редакција старословенског језика</a:t>
            </a:r>
            <a:r>
              <a:rPr lang="ru-RU" dirty="0" smtClean="0"/>
              <a:t>. Писано је </a:t>
            </a:r>
            <a:r>
              <a:rPr lang="ru-RU" dirty="0" smtClean="0">
                <a:hlinkClick r:id="rId5" tooltip="Глагољица"/>
              </a:rPr>
              <a:t>глагољицом</a:t>
            </a:r>
            <a:r>
              <a:rPr lang="ru-RU" dirty="0" smtClean="0"/>
              <a:t> на 174 листова</a:t>
            </a:r>
            <a:r>
              <a:rPr lang="ru-RU" baseline="30000" dirty="0" smtClean="0">
                <a:hlinkClick r:id="rId6"/>
              </a:rPr>
              <a:t>[1]</a:t>
            </a:r>
            <a:r>
              <a:rPr lang="ru-RU" dirty="0" smtClean="0"/>
              <a:t>, а на основу језичких црта, сматра се да је настало најкасније почетком </a:t>
            </a:r>
            <a:r>
              <a:rPr lang="ru-RU" dirty="0" smtClean="0">
                <a:hlinkClick r:id="rId7" tooltip="XI век"/>
              </a:rPr>
              <a:t>XI века</a:t>
            </a:r>
            <a:r>
              <a:rPr lang="ru-RU" dirty="0" smtClean="0"/>
              <a:t> на</a:t>
            </a:r>
            <a:r>
              <a:rPr lang="ru-RU" dirty="0" smtClean="0">
                <a:hlinkClick r:id="rId8" tooltip="Срби"/>
              </a:rPr>
              <a:t>српском</a:t>
            </a:r>
            <a:r>
              <a:rPr lang="ru-RU" dirty="0" smtClean="0"/>
              <a:t> </a:t>
            </a:r>
            <a:r>
              <a:rPr lang="ru-RU" dirty="0" smtClean="0">
                <a:hlinkClick r:id="rId9" tooltip="Штокавски дијалекат"/>
              </a:rPr>
              <a:t>штокавском подручју</a:t>
            </a:r>
            <a:r>
              <a:rPr lang="ru-RU" baseline="30000" dirty="0" smtClean="0">
                <a:hlinkClick r:id="rId6"/>
              </a:rPr>
              <a:t>[1]</a:t>
            </a:r>
            <a:r>
              <a:rPr lang="ru-RU" dirty="0" smtClean="0"/>
              <a:t>. Пронађен је средином </a:t>
            </a:r>
            <a:r>
              <a:rPr lang="ru-RU" dirty="0" smtClean="0">
                <a:hlinkClick r:id="rId10" tooltip="XIX век"/>
              </a:rPr>
              <a:t>XIX века</a:t>
            </a:r>
            <a:r>
              <a:rPr lang="ru-RU" dirty="0" smtClean="0"/>
              <a:t> у </a:t>
            </a:r>
            <a:r>
              <a:rPr lang="ru-RU" dirty="0" smtClean="0">
                <a:hlinkClick r:id="rId11" tooltip="Света гора"/>
              </a:rPr>
              <a:t>светогорском</a:t>
            </a:r>
            <a:r>
              <a:rPr lang="ru-RU" dirty="0" smtClean="0"/>
              <a:t> </a:t>
            </a:r>
            <a:r>
              <a:rPr lang="ru-RU" dirty="0" smtClean="0">
                <a:hlinkClick r:id="rId12" tooltip="Скит свете Марије (чланак још није написан)"/>
              </a:rPr>
              <a:t>манастиру свете Марије</a:t>
            </a:r>
            <a:r>
              <a:rPr lang="ru-RU" dirty="0" smtClean="0"/>
              <a:t>, по коме је и добио име, а данас се налази у </a:t>
            </a:r>
            <a:r>
              <a:rPr lang="ru-RU" dirty="0" smtClean="0">
                <a:hlinkClick r:id="rId13" tooltip="Руска национална библиотека (чланак још није написан)"/>
              </a:rPr>
              <a:t>Руској националној библиотеци</a:t>
            </a:r>
            <a:r>
              <a:rPr lang="ru-RU" dirty="0" smtClean="0"/>
              <a:t> у </a:t>
            </a:r>
            <a:r>
              <a:rPr lang="ru-RU" dirty="0" smtClean="0">
                <a:hlinkClick r:id="rId14" tooltip="Петровград (Русија)"/>
              </a:rPr>
              <a:t>Петровграду</a:t>
            </a:r>
            <a:r>
              <a:rPr lang="ru-RU" dirty="0" smtClean="0"/>
              <a:t>, заједно са </a:t>
            </a:r>
            <a:r>
              <a:rPr lang="ru-RU" dirty="0" smtClean="0">
                <a:hlinkClick r:id="rId15" tooltip="Зографско јеванђеље"/>
              </a:rPr>
              <a:t>Зографским јеванђељем</a:t>
            </a:r>
            <a:r>
              <a:rPr lang="ru-RU" dirty="0" smtClean="0"/>
              <a:t>, такође писаним глагољицом.</a:t>
            </a:r>
            <a:endParaRPr lang="en-US" dirty="0"/>
          </a:p>
        </p:txBody>
      </p:sp>
      <p:pic>
        <p:nvPicPr>
          <p:cNvPr id="4" name="Picture 3" descr="250px-Codex_Marianus,_fol_36r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643702" y="1357298"/>
            <a:ext cx="2143140" cy="3133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eter_Bruegel_the_Elder_-_The_Tower_of_Babel_(Vienna)_-_Google_Art_Project_-_edit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7818" y="1357298"/>
            <a:ext cx="3214710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27" y="1360336"/>
            <a:ext cx="4748015" cy="4783307"/>
          </a:xfr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sz="2000" dirty="0" smtClean="0">
                <a:solidFill>
                  <a:schemeClr val="tx1"/>
                </a:solidFill>
              </a:rPr>
              <a:t>Вавилонска  кула   је   у основи приче  из  старозаветне   Књиге   постојања .  Према тој  причи  уједињено   човечанство , које   се  ту нашло после   Великог   потопа   , говорило    једним   језиком   .  Саградили   су   кулу   до   неба .  Бог   рече: “</a:t>
            </a:r>
            <a:r>
              <a:rPr lang="ru-RU" sz="1800" dirty="0" smtClean="0">
                <a:solidFill>
                  <a:schemeClr val="tx1"/>
                </a:solidFill>
              </a:rPr>
              <a:t>Народ један, и један језик у свијех</a:t>
            </a:r>
            <a:r>
              <a:rPr lang="ru-RU" sz="1800" dirty="0" smtClean="0"/>
              <a:t>, </a:t>
            </a:r>
            <a:r>
              <a:rPr lang="ru-RU" sz="1800" dirty="0" smtClean="0">
                <a:solidFill>
                  <a:schemeClr val="tx1"/>
                </a:solidFill>
              </a:rPr>
              <a:t>и то  радити, и неће им сметати   ништа да не   ураде   што     с у.И Бог их је наумили. Хајде да што    говоре     су      по    целом      свету   и помешао   им језике, тако   да   нису    могли   да   се   врате    и прекинули   су   грасиђење      града      , и да им      пометимо језик, да   не   разумију   један   другога      града,               који је    назван   Вавилон,   јер „ондје   помете        Господ         језик    цијеле        земље“.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20px-Flag_of_Esperanto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1142984"/>
            <a:ext cx="3357586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127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857232"/>
            <a:ext cx="4286280" cy="507209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Есперанто</a:t>
            </a:r>
            <a:r>
              <a:rPr lang="ru-RU" sz="2000" dirty="0" smtClean="0">
                <a:solidFill>
                  <a:schemeClr val="tx1"/>
                </a:solidFill>
              </a:rPr>
              <a:t> (</a:t>
            </a:r>
            <a:r>
              <a:rPr lang="ru-RU" sz="2000" dirty="0" smtClean="0">
                <a:solidFill>
                  <a:schemeClr val="tx1"/>
                </a:solidFill>
                <a:hlinkClick r:id="rId3" tooltip="Енглески језик"/>
              </a:rPr>
              <a:t>енгл.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i="1" dirty="0" smtClean="0">
                <a:solidFill>
                  <a:schemeClr val="tx1"/>
                </a:solidFill>
              </a:rPr>
              <a:t>Esperanto</a:t>
            </a:r>
            <a:r>
              <a:rPr lang="ru-RU" sz="2000" dirty="0" smtClean="0">
                <a:solidFill>
                  <a:schemeClr val="tx1"/>
                </a:solidFill>
              </a:rPr>
              <a:t>) је плански креиран     </a:t>
            </a:r>
            <a:r>
              <a:rPr lang="ru-RU" sz="2000" dirty="0" smtClean="0">
                <a:solidFill>
                  <a:schemeClr val="tx1"/>
                </a:solidFill>
                <a:hlinkClick r:id="rId4" tooltip="Језик"/>
              </a:rPr>
              <a:t>језик</a:t>
            </a:r>
            <a:r>
              <a:rPr lang="ru-RU" sz="2000" dirty="0" smtClean="0">
                <a:solidFill>
                  <a:schemeClr val="tx1"/>
                </a:solidFill>
              </a:rPr>
              <a:t>     предложен      за међународни    други     језик. Његове    основне    карактеристике         је сачинио    </a:t>
            </a:r>
            <a:r>
              <a:rPr lang="ru-RU" sz="2000" dirty="0" smtClean="0">
                <a:solidFill>
                  <a:schemeClr val="tx1"/>
                </a:solidFill>
                <a:hlinkClick r:id="rId5" tooltip="Лудвиг Лазар Заменхоф"/>
              </a:rPr>
              <a:t>Лудвиг Лазар Заменхоф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hlinkClick r:id="rId6" tooltip="1887"/>
              </a:rPr>
              <a:t>1887</a:t>
            </a:r>
            <a:r>
              <a:rPr lang="ru-RU" sz="2000" dirty="0" smtClean="0">
                <a:solidFill>
                  <a:schemeClr val="tx1"/>
                </a:solidFill>
              </a:rPr>
              <a:t>. године. Назив „       есперанто       “ потиче    од      псеудонима          под     којим    је „</a:t>
            </a:r>
            <a:r>
              <a:rPr lang="ru-RU" sz="2000" i="1" dirty="0" smtClean="0">
                <a:solidFill>
                  <a:schemeClr val="tx1"/>
                </a:solidFill>
              </a:rPr>
              <a:t>Прва књига есперанта</a:t>
            </a:r>
            <a:r>
              <a:rPr lang="ru-RU" sz="2000" dirty="0" smtClean="0">
                <a:solidFill>
                  <a:schemeClr val="tx1"/>
                </a:solidFill>
              </a:rPr>
              <a:t>“ објављена:      Доктор Есперанто — неко    ко       се      нада    да     ће     овај    језик      постати       међународни (помоћни)    језик      свих    људи.    Данас је есперанто   у   употреби       у       разним   сферама      живота,      укључујући путовања, дописивање,      културну       размену, књижевности    оригиналној    и преведеној и литератури (уопште)    и    у       неким школама    се    учи        факултативно.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avsMa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2" y="571480"/>
            <a:ext cx="3786214" cy="44291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4114800" cy="3571900"/>
          </a:xfrm>
          <a:ln/>
          <a:scene3d>
            <a:camera prst="perspectiveFron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Прапостојбина  Словена             </a:t>
            </a:r>
            <a:r>
              <a:rPr lang="sr-Cyrl-R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Неки  научници сматрају да је  прапостојбина  Словена  биле  око   река Одре,  Дњепра   , Балтичког мора  и планине   Карпата.  У науци о  језику постоје    две       теорије      где    је  прапостојбина   Словене    :   Карпатска  и Уралска. Усвојена је Уралска  теорија  јер  су сви словенски  језици бројни са  речима  везаним   за   воде : реке , језера, изворе.....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преузимањ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143116"/>
            <a:ext cx="7215238" cy="328614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942996"/>
          </a:xfrm>
          <a:scene3d>
            <a:camera prst="perspectiveRight"/>
            <a:lightRig rig="threePt" dir="t"/>
          </a:scene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Подела  словенских  језика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101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Црноризац Храбар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 (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2" tooltip="Старословенски језик"/>
              </a:rPr>
              <a:t>стсл.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Чръноризьць Храбръ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,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3" tooltip="Бугарски језик"/>
              </a:rPr>
              <a:t>буг.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Черноризец Храбър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)</a:t>
            </a:r>
            <a:r>
              <a:rPr lang="ru-RU" sz="2000" baseline="30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4"/>
              </a:rPr>
              <a:t>[1]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,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5" tooltip="Монах"/>
              </a:rPr>
              <a:t>монах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 и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6" tooltip="Средњи век"/>
              </a:rPr>
              <a:t>средњовековни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7" tooltip="Писац"/>
              </a:rPr>
              <a:t>писац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 најстаријег раздобља старословенске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8" tooltip="Књижевност"/>
              </a:rPr>
              <a:t>књижевности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, чији идентитет до сада није утврђен. Постоје многи докази да је Црноризац Храбар био један од ученика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9" tooltip="Ћирило Солунски"/>
              </a:rPr>
              <a:t>Ћирила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,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10" tooltip="Методије Солунски"/>
              </a:rPr>
              <a:t>Методија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,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11" tooltip="Климент Охридски"/>
              </a:rPr>
              <a:t>Климента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 и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12" tooltip="Наум Охридски"/>
              </a:rPr>
              <a:t>Наума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 који су по протеривању из мисије у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13" tooltip="Велика Моравска"/>
              </a:rPr>
              <a:t>Великој Моравској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, преселили свој рад на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14" tooltip="Балкан"/>
              </a:rPr>
              <a:t>Балкан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, на прелазу из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15" tooltip="9. век"/>
              </a:rPr>
              <a:t>9.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 у 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  <a:hlinkClick r:id="rId16" tooltip="10. век"/>
              </a:rPr>
              <a:t>10. век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. Изузев поменуте расправе, од овог монаха немамо више сачуваних дела</a:t>
            </a:r>
            <a:r>
              <a:rPr lang="ru-RU" sz="2000" dirty="0" smtClean="0">
                <a:latin typeface="Times New Roman" pitchFamily="18" charset="0"/>
                <a:ea typeface="MS PMincho" pitchFamily="18" charset="-128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ea typeface="MS PMincho" pitchFamily="18" charset="-128"/>
              <a:cs typeface="Times New Roman" pitchFamily="18" charset="0"/>
            </a:endParaRPr>
          </a:p>
        </p:txBody>
      </p:sp>
      <p:pic>
        <p:nvPicPr>
          <p:cNvPr id="4" name="Picture 3" descr="преузимање (3)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42910" y="3786190"/>
            <a:ext cx="7572428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build="p" animBg="1"/>
      <p:bldP spid="7" grpI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152400"/>
            <a:ext cx="7829576" cy="12192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sr-Cyrl-R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Ћирило   и    Методије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преузимање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1500174"/>
            <a:ext cx="3000396" cy="421484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8" name="TextBox 7"/>
          <p:cNvSpPr txBox="1"/>
          <p:nvPr/>
        </p:nvSpPr>
        <p:spPr>
          <a:xfrm>
            <a:off x="285720" y="1357298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8120" y="1581136"/>
            <a:ext cx="5214974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Словени су  били пагани (многобожци).Великоморавски  кнез ,Растислав  , тражио је од  византијског цара ;Михајла, учитеље  који  би хришћанство проповедали  на  словенском  језику.Византијски цар шаље  863. године као мисионаре Констатина (Ћирила како је назван кад се замонашио)  и Методија, учене  Грке из Солуна.Они су , да би могли проповедати хришћанство међу Словенима , превели  Библију и друге црквене књиге са дијалекат којим су говорили Словени из околине Солуна и који је био добро  разумљив свим Словенима.Речи које нису нашли на словенском језику узимали су  грчке речи или стварали нове речи по “калупу” грчком.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0" grpId="0" animBg="1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2">
                <a:lumMod val="2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sr-Cyrl-RS" dirty="0" smtClean="0"/>
              <a:t>Ћирило и Методије створили су први књижевни  језик Словена, који данас називамо </a:t>
            </a:r>
            <a:r>
              <a:rPr lang="sr-Cyrl-RS" b="1" dirty="0" smtClean="0"/>
              <a:t>старословенски. </a:t>
            </a:r>
            <a:r>
              <a:rPr lang="sr-Cyrl-RS" dirty="0" smtClean="0"/>
              <a:t>Њега су записали писмом који је Ћирило саставио на основу грчког писма-</a:t>
            </a:r>
            <a:r>
              <a:rPr lang="sr-Cyrl-RS" b="1" dirty="0" smtClean="0"/>
              <a:t>глагољицу.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sr-Cyrl-R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Старословенски  језик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преузимањ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571876"/>
            <a:ext cx="7215238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12700"/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Старословенски језик се брзо ширио по словенском  свету, а  између 871. и 874. старословенски је стигао у српске земље. Крајем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IX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века ученици Ћирилови и Методијеви  у Бугарској , у Преславу, стварају писмо- </a:t>
            </a:r>
            <a:r>
              <a:rPr lang="sr-Cyrl-RS" sz="2000" b="1" dirty="0" smtClean="0">
                <a:latin typeface="Times New Roman" pitchFamily="18" charset="0"/>
                <a:cs typeface="Times New Roman" pitchFamily="18" charset="0"/>
              </a:rPr>
              <a:t>ћирилицу.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Свако слово у ћирилици имало је своје име, а од имена прва два слова изведен је назив </a:t>
            </a:r>
            <a:r>
              <a:rPr lang="sr-Cyrl-RS" sz="2000" b="1" i="1" dirty="0" smtClean="0">
                <a:latin typeface="Times New Roman" pitchFamily="18" charset="0"/>
                <a:cs typeface="Times New Roman" pitchFamily="18" charset="0"/>
              </a:rPr>
              <a:t>азбука 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sr-Cyrl-R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Ћирилица </a:t>
            </a:r>
            <a:endParaRPr lang="en-US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3357562"/>
            <a:ext cx="6357982" cy="292895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242</TotalTime>
  <Words>411</Words>
  <Application>Microsoft Office PowerPoint</Application>
  <PresentationFormat>On-screen Show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Paper</vt:lpstr>
      <vt:lpstr>Старословенски  језик</vt:lpstr>
      <vt:lpstr>Вавилонска  кула   је   у основи приче  из  старозаветне   Књиге   постојања .  Према тој  причи  уједињено   човечанство , које   се  ту нашло после   Великог   потопа   , говорило    једним   језиком   .  Саградили   су   кулу   до   неба .  Бог   рече: “Народ један, и један језик у свијех, и то  радити, и неће им сметати   ништа да не   ураде   што     с у.И Бог их је наумили. Хајде да што    говоре     су      по    целом      свету   и помешао   им језике, тако   да   нису    могли   да   се   врате    и прекинули   су   грасиђење      града      , и да им      пометимо језик, да   не   разумију   један   другога      града,               који је    назван   Вавилон,   јер „ондје   помете        Господ         језик    цијеле        земље“.</vt:lpstr>
      <vt:lpstr>Есперанто (енгл. Esperanto) је плански креиран     језик     предложен      за међународни    други     језик. Његове    основне    карактеристике         је сачинио    Лудвиг Лазар Заменхоф 1887. године. Назив „       есперанто       “ потиче    од      псеудонима          под     којим    је „Прва књига есперанта“ објављена:      Доктор Есперанто — неко    ко       се      нада    да     ће     овај    језик      постати       међународни (помоћни)    језик      свих    људи.    Данас је есперанто   у   употреби       у       разним   сферама      живота,      укључујући путовања, дописивање,      културну       размену, књижевности    оригиналној    и преведеној и литератури (уопште)    и    у       неким школама    се    учи        факултативно.</vt:lpstr>
      <vt:lpstr>Прапостојбина  Словена             Неки  научници сматрају да је  прапостојбина  Словена  биле  око   река Одре,  Дњепра   , Балтичког мора  и планине   Карпата.  У науци о  језику постоје    две       теорије      где    је  прапостојбина   Словене    :   Карпатска  и Уралска. Усвојена је Уралска  теорија  јер  су сви словенски  језици бројни са  речима  везаним   за   воде : реке , језера, изворе.....</vt:lpstr>
      <vt:lpstr>Подела  словенских  језика</vt:lpstr>
      <vt:lpstr>Slide 6</vt:lpstr>
      <vt:lpstr>Ћирило   и    Методије</vt:lpstr>
      <vt:lpstr>Старословенски  језик</vt:lpstr>
      <vt:lpstr>Ћирилица </vt:lpstr>
      <vt:lpstr>Старословенски  споменици 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27</cp:revision>
  <dcterms:created xsi:type="dcterms:W3CDTF">2013-02-02T21:19:58Z</dcterms:created>
  <dcterms:modified xsi:type="dcterms:W3CDTF">2013-02-03T20:14:35Z</dcterms:modified>
</cp:coreProperties>
</file>