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7" r:id="rId7"/>
    <p:sldId id="268" r:id="rId8"/>
    <p:sldId id="284" r:id="rId9"/>
    <p:sldId id="285" r:id="rId10"/>
    <p:sldId id="277" r:id="rId11"/>
    <p:sldId id="270" r:id="rId12"/>
    <p:sldId id="263" r:id="rId13"/>
    <p:sldId id="276" r:id="rId14"/>
    <p:sldId id="271" r:id="rId15"/>
    <p:sldId id="278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B10"/>
    <a:srgbClr val="FF3399"/>
    <a:srgbClr val="2D769B"/>
    <a:srgbClr val="188A33"/>
    <a:srgbClr val="EC5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1FF3E40-472E-4F81-815A-F7DD133B19D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4E19-AB76-4F2B-BF2F-F01E62A9E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3E40-472E-4F81-815A-F7DD133B19D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4E19-AB76-4F2B-BF2F-F01E62A9E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3E40-472E-4F81-815A-F7DD133B19D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4E19-AB76-4F2B-BF2F-F01E62A9E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3E40-472E-4F81-815A-F7DD133B19D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4E19-AB76-4F2B-BF2F-F01E62A9E8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3E40-472E-4F81-815A-F7DD133B19D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4E19-AB76-4F2B-BF2F-F01E62A9E8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3E40-472E-4F81-815A-F7DD133B19D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4E19-AB76-4F2B-BF2F-F01E62A9E8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3E40-472E-4F81-815A-F7DD133B19D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4E19-AB76-4F2B-BF2F-F01E62A9E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3E40-472E-4F81-815A-F7DD133B19D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4E19-AB76-4F2B-BF2F-F01E62A9E8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3E40-472E-4F81-815A-F7DD133B19D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4E19-AB76-4F2B-BF2F-F01E62A9E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3E40-472E-4F81-815A-F7DD133B19D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4E19-AB76-4F2B-BF2F-F01E62A9E8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3E40-472E-4F81-815A-F7DD133B19D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4E19-AB76-4F2B-BF2F-F01E62A9E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1FF3E40-472E-4F81-815A-F7DD133B19D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1704E19-AB76-4F2B-BF2F-F01E62A9E8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8120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lgerian" panose="04020705040A02060702" pitchFamily="82" charset="0"/>
              </a:rPr>
              <a:t>Lepa</a:t>
            </a:r>
            <a:r>
              <a:rPr lang="en-US" dirty="0" smtClean="0">
                <a:latin typeface="Algerian" panose="04020705040A02060702" pitchFamily="82" charset="0"/>
              </a:rPr>
              <a:t> rec I </a:t>
            </a:r>
            <a:r>
              <a:rPr lang="en-US" dirty="0" err="1" smtClean="0">
                <a:latin typeface="Algerian" panose="04020705040A02060702" pitchFamily="82" charset="0"/>
              </a:rPr>
              <a:t>gvozdena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latin typeface="Algerian" panose="04020705040A02060702" pitchFamily="82" charset="0"/>
              </a:rPr>
              <a:t>vrata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latin typeface="Algerian" panose="04020705040A02060702" pitchFamily="82" charset="0"/>
              </a:rPr>
              <a:t>otvara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57400"/>
            <a:ext cx="6324600" cy="198120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0070C0"/>
                </a:solidFill>
                <a:latin typeface="Tempus Sans ITC" panose="04020404030D07020202" pitchFamily="82" charset="0"/>
              </a:rPr>
              <a:t>S</a:t>
            </a:r>
            <a:r>
              <a:rPr lang="sr-Latn-RS" dirty="0" smtClean="0">
                <a:solidFill>
                  <a:srgbClr val="0070C0"/>
                </a:solidFill>
                <a:latin typeface="Tempus Sans ITC" panose="04020404030D07020202" pitchFamily="82" charset="0"/>
              </a:rPr>
              <a:t>ada sledi razgovor izmeĐU JUNAKA WINXA </a:t>
            </a:r>
            <a:endParaRPr lang="en-US" dirty="0">
              <a:solidFill>
                <a:srgbClr val="0070C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56" y="1208210"/>
            <a:ext cx="700088" cy="1965307"/>
          </a:xfrm>
        </p:spPr>
      </p:pic>
      <p:pic>
        <p:nvPicPr>
          <p:cNvPr id="1026" name="Picture 2" descr="C:\Users\Ucenik2\Pictures\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9613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89" y="3545463"/>
            <a:ext cx="69532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5" y="3893126"/>
            <a:ext cx="12684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286500" y="2975688"/>
            <a:ext cx="2438400" cy="2113474"/>
          </a:xfrm>
          <a:prstGeom prst="cloudCallout">
            <a:avLst>
              <a:gd name="adj1" fmla="val -72011"/>
              <a:gd name="adj2" fmla="val 1684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Kaže se : ,,Možeš li molim te da mi pozajmiš tu knjigu?’’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2667000" y="3173517"/>
            <a:ext cx="2057400" cy="1709739"/>
          </a:xfrm>
          <a:prstGeom prst="wedgeEllipseCallout">
            <a:avLst>
              <a:gd name="adj1" fmla="val -57197"/>
              <a:gd name="adj2" fmla="val 2846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Kaakooo ?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6286500" y="939971"/>
            <a:ext cx="2324100" cy="2089642"/>
          </a:xfrm>
          <a:prstGeom prst="cloudCallout">
            <a:avLst>
              <a:gd name="adj1" fmla="val -59469"/>
              <a:gd name="adj2" fmla="val -1009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Može li to malo lepše?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2901229" y="1371600"/>
            <a:ext cx="1802389" cy="1447800"/>
          </a:xfrm>
          <a:prstGeom prst="wedgeEllipseCallout">
            <a:avLst>
              <a:gd name="adj1" fmla="val -60036"/>
              <a:gd name="adj2" fmla="val 2422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Daj mi tu knjigu!!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cenik2\Pictures\thum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cenik2\Pictures\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7853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56" y="1252546"/>
            <a:ext cx="700088" cy="196530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81399"/>
            <a:ext cx="700088" cy="196530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096000" y="838200"/>
            <a:ext cx="2362200" cy="1524000"/>
          </a:xfrm>
          <a:prstGeom prst="cloudCallout">
            <a:avLst>
              <a:gd name="adj1" fmla="val -62475"/>
              <a:gd name="adj2" fmla="val -111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Hajde sada da probamo.....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2667000" y="1066800"/>
            <a:ext cx="2057400" cy="1600200"/>
          </a:xfrm>
          <a:prstGeom prst="wedgeEllipseCallout">
            <a:avLst>
              <a:gd name="adj1" fmla="val -61237"/>
              <a:gd name="adj2" fmla="val 3912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</a:t>
            </a:r>
            <a:r>
              <a:rPr lang="sr-Latn-RS" dirty="0" smtClean="0"/>
              <a:t>ži.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2895600" y="3581400"/>
            <a:ext cx="2316956" cy="1295400"/>
          </a:xfrm>
          <a:prstGeom prst="wedgeEllipseCallout">
            <a:avLst>
              <a:gd name="adj1" fmla="val -63886"/>
              <a:gd name="adj2" fmla="val 4645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Izvini,možeš li da mi pozajmiš tu knjigu ? 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>
            <a:off x="6629400" y="3733800"/>
            <a:ext cx="2514600" cy="1676400"/>
          </a:xfrm>
          <a:prstGeom prst="cloudCallout">
            <a:avLst>
              <a:gd name="adj1" fmla="val -62391"/>
              <a:gd name="adj2" fmla="val -2840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To je mnogo bolje..</a:t>
            </a:r>
          </a:p>
          <a:p>
            <a:pPr algn="ctr"/>
            <a:r>
              <a:rPr lang="sr-Latn-RS" dirty="0" smtClean="0"/>
              <a:t>Naravno,izvoli. </a:t>
            </a:r>
          </a:p>
        </p:txBody>
      </p:sp>
    </p:spTree>
    <p:extLst>
      <p:ext uri="{BB962C8B-B14F-4D97-AF65-F5344CB8AC3E}">
        <p14:creationId xmlns:p14="http://schemas.microsoft.com/office/powerpoint/2010/main" val="536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7030A0"/>
                </a:solidFill>
                <a:latin typeface="Curlz MT" panose="04040404050702020202" pitchFamily="82" charset="0"/>
              </a:rPr>
              <a:t>KVIZ</a:t>
            </a:r>
            <a:endParaRPr lang="en-US" dirty="0">
              <a:solidFill>
                <a:srgbClr val="7030A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4673" y="2362200"/>
            <a:ext cx="3200400" cy="3276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1.Nisi stigao/la da prepišeš domaći zadatak u skoli.Treba da zovneš druga. Kako ćeš mu se obratiti?</a:t>
            </a:r>
            <a:br>
              <a:rPr lang="sr-Latn-RS" dirty="0" smtClean="0">
                <a:solidFill>
                  <a:srgbClr val="002060"/>
                </a:solidFill>
              </a:rPr>
            </a:br>
            <a:r>
              <a:rPr lang="sr-Latn-RS" dirty="0" smtClean="0">
                <a:solidFill>
                  <a:srgbClr val="002060"/>
                </a:solidFill>
              </a:rPr>
              <a:t>a)Doći ću kod tebe da prepišem zadatke!</a:t>
            </a:r>
            <a:endParaRPr lang="sr-Latn-RS" dirty="0">
              <a:solidFill>
                <a:srgbClr val="002060"/>
              </a:solidFill>
            </a:endParaRPr>
          </a:p>
          <a:p>
            <a:pPr algn="ctr"/>
            <a:r>
              <a:rPr lang="sr-Latn-RS" dirty="0" smtClean="0">
                <a:solidFill>
                  <a:srgbClr val="002060"/>
                </a:solidFill>
              </a:rPr>
              <a:t>b)Mogu li da dođem kod tebe da prepisem zadatke?</a:t>
            </a:r>
            <a:br>
              <a:rPr lang="sr-Latn-RS" dirty="0" smtClean="0">
                <a:solidFill>
                  <a:srgbClr val="002060"/>
                </a:solidFill>
              </a:rPr>
            </a:br>
            <a:r>
              <a:rPr lang="sr-Latn-RS" dirty="0" smtClean="0">
                <a:solidFill>
                  <a:srgbClr val="002060"/>
                </a:solidFill>
              </a:rPr>
              <a:t>c) Daj mi zadatke!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9200" y="2362200"/>
            <a:ext cx="2971800" cy="3276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2.Drug je doneo čokoladu i podelio je u razredu. Stigao je do tebe.Ponudio te je. Šta ćeš reći?</a:t>
            </a:r>
            <a:br>
              <a:rPr lang="sr-Latn-RS" dirty="0" smtClean="0">
                <a:solidFill>
                  <a:srgbClr val="002060"/>
                </a:solidFill>
              </a:rPr>
            </a:br>
            <a:r>
              <a:rPr lang="sr-Latn-RS" dirty="0" smtClean="0">
                <a:solidFill>
                  <a:srgbClr val="002060"/>
                </a:solidFill>
              </a:rPr>
              <a:t>a)Daj mi sve to!</a:t>
            </a:r>
            <a:br>
              <a:rPr lang="sr-Latn-RS" dirty="0" smtClean="0">
                <a:solidFill>
                  <a:srgbClr val="002060"/>
                </a:solidFill>
              </a:rPr>
            </a:br>
            <a:r>
              <a:rPr lang="sr-Latn-RS" dirty="0" smtClean="0">
                <a:solidFill>
                  <a:srgbClr val="002060"/>
                </a:solidFill>
              </a:rPr>
              <a:t>b) Da, hvala.</a:t>
            </a:r>
            <a:br>
              <a:rPr lang="sr-Latn-RS" dirty="0" smtClean="0">
                <a:solidFill>
                  <a:srgbClr val="002060"/>
                </a:solidFill>
              </a:rPr>
            </a:br>
            <a:r>
              <a:rPr lang="sr-Latn-RS" dirty="0" smtClean="0">
                <a:solidFill>
                  <a:srgbClr val="002060"/>
                </a:solidFill>
              </a:rPr>
              <a:t>c) Ne, ne mogu, ali ipak hvala.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727" y="1482436"/>
            <a:ext cx="3429000" cy="4038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FF3399"/>
                </a:solidFill>
              </a:rPr>
              <a:t>3.Na pešačkom prelazu si. Starica hoće da pređe ulicu. Šta ćeš uraditi? </a:t>
            </a:r>
            <a:br>
              <a:rPr lang="sr-Latn-RS" dirty="0" smtClean="0">
                <a:solidFill>
                  <a:srgbClr val="FF3399"/>
                </a:solidFill>
              </a:rPr>
            </a:br>
            <a:r>
              <a:rPr lang="sr-Latn-RS" dirty="0" smtClean="0">
                <a:solidFill>
                  <a:srgbClr val="FF3399"/>
                </a:solidFill>
              </a:rPr>
              <a:t>a)Samo ćeš proći.</a:t>
            </a:r>
          </a:p>
          <a:p>
            <a:pPr algn="ctr"/>
            <a:r>
              <a:rPr lang="sr-Latn-RS" dirty="0" smtClean="0">
                <a:solidFill>
                  <a:srgbClr val="FF3399"/>
                </a:solidFill>
              </a:rPr>
              <a:t>b)Beži ,baba.</a:t>
            </a:r>
          </a:p>
          <a:p>
            <a:pPr algn="ctr"/>
            <a:r>
              <a:rPr lang="sr-Latn-RS" dirty="0" smtClean="0">
                <a:solidFill>
                  <a:srgbClr val="FF3399"/>
                </a:solidFill>
              </a:rPr>
              <a:t>c)Pomoći ćeš joj.</a:t>
            </a:r>
          </a:p>
          <a:p>
            <a:pPr algn="ctr"/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53000" y="1447800"/>
            <a:ext cx="2971800" cy="3886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FF3399"/>
                </a:solidFill>
              </a:rPr>
              <a:t>U autobusu si. Gužva je, a ti sediš. Stariji čovek stoji pored tebe. Šta ćeš učiniti?</a:t>
            </a:r>
          </a:p>
          <a:p>
            <a:pPr algn="ctr"/>
            <a:r>
              <a:rPr lang="sr-Latn-RS" dirty="0" smtClean="0">
                <a:solidFill>
                  <a:srgbClr val="FF3399"/>
                </a:solidFill>
              </a:rPr>
              <a:t>a)Ustupićeš mu mesto.</a:t>
            </a:r>
          </a:p>
          <a:p>
            <a:pPr algn="ctr"/>
            <a:r>
              <a:rPr lang="sr-Latn-RS" dirty="0" smtClean="0">
                <a:solidFill>
                  <a:srgbClr val="FF3399"/>
                </a:solidFill>
              </a:rPr>
              <a:t>b)Sedećeš, nećeš ga primećivati</a:t>
            </a:r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6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400800" cy="762000"/>
          </a:xfrm>
        </p:spPr>
        <p:txBody>
          <a:bodyPr>
            <a:noAutofit/>
          </a:bodyPr>
          <a:lstStyle/>
          <a:p>
            <a:r>
              <a:rPr lang="sr-Latn-RS" sz="2400" i="0" dirty="0" smtClean="0">
                <a:solidFill>
                  <a:srgbClr val="E25B10"/>
                </a:solidFill>
                <a:latin typeface="Bodoni MT Black" panose="02070A03080606020203" pitchFamily="18" charset="0"/>
              </a:rPr>
              <a:t>Trudimo se da govorimo lepe reči i svojim bližnjima i nepoznatima. Čak iako moramo da kažemo nešto loše trudimo se da kažemo na lep način.</a:t>
            </a:r>
            <a:endParaRPr lang="en-US" sz="2400" i="0" dirty="0">
              <a:solidFill>
                <a:srgbClr val="E25B1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685800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2D769B"/>
                </a:solidFill>
              </a:rPr>
              <a:t>Zadatak : Tokom ovog dana i ove </a:t>
            </a:r>
            <a:r>
              <a:rPr lang="sr-Latn-RS" sz="3200" smtClean="0">
                <a:solidFill>
                  <a:srgbClr val="2D769B"/>
                </a:solidFill>
              </a:rPr>
              <a:t>nedelje </a:t>
            </a:r>
            <a:r>
              <a:rPr lang="sr-Latn-RS" sz="3200" smtClean="0">
                <a:solidFill>
                  <a:srgbClr val="2D769B"/>
                </a:solidFill>
              </a:rPr>
              <a:t>koristite </a:t>
            </a:r>
            <a:r>
              <a:rPr lang="sr-Latn-RS" sz="3200" dirty="0" smtClean="0">
                <a:solidFill>
                  <a:srgbClr val="2D769B"/>
                </a:solidFill>
              </a:rPr>
              <a:t>ova pravila. </a:t>
            </a:r>
          </a:p>
        </p:txBody>
      </p:sp>
    </p:spTree>
    <p:extLst>
      <p:ext uri="{BB962C8B-B14F-4D97-AF65-F5344CB8AC3E}">
        <p14:creationId xmlns:p14="http://schemas.microsoft.com/office/powerpoint/2010/main" val="19917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6934200" cy="4419600"/>
          </a:xfrm>
        </p:spPr>
        <p:txBody>
          <a:bodyPr>
            <a:normAutofit fontScale="85000" lnSpcReduction="20000"/>
          </a:bodyPr>
          <a:lstStyle/>
          <a:p>
            <a:r>
              <a:rPr lang="sr-Latn-RS" sz="2400" dirty="0" smtClean="0">
                <a:solidFill>
                  <a:schemeClr val="accent2">
                    <a:lumMod val="75000"/>
                  </a:schemeClr>
                </a:solidFill>
              </a:rPr>
              <a:t>Nadamo se da ste uživali u našoj prezentaciji</a:t>
            </a:r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endParaRPr lang="sr-Latn-R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r-Latn-RS" dirty="0" smtClean="0">
                <a:solidFill>
                  <a:srgbClr val="FF0000"/>
                </a:solidFill>
              </a:rPr>
              <a:t>U ovom projektu ucestvovali su : </a:t>
            </a:r>
          </a:p>
          <a:p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OLIVERA</a:t>
            </a:r>
          </a:p>
          <a:p>
            <a:r>
              <a:rPr lang="sr-Latn-RS" dirty="0" smtClean="0">
                <a:solidFill>
                  <a:srgbClr val="FF3399"/>
                </a:solidFill>
              </a:rPr>
              <a:t>ANA</a:t>
            </a:r>
          </a:p>
          <a:p>
            <a:r>
              <a:rPr lang="sr-Latn-RS" dirty="0" smtClean="0"/>
              <a:t>MARIJA</a:t>
            </a:r>
          </a:p>
          <a:p>
            <a:r>
              <a:rPr lang="sr-Latn-RS" dirty="0" smtClean="0">
                <a:solidFill>
                  <a:srgbClr val="E25B10"/>
                </a:solidFill>
              </a:rPr>
              <a:t>NIKOLINA</a:t>
            </a: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</a:rPr>
              <a:t>TANJA</a:t>
            </a:r>
          </a:p>
          <a:p>
            <a:r>
              <a:rPr lang="sr-Latn-RS" dirty="0" smtClean="0">
                <a:solidFill>
                  <a:srgbClr val="7030A0"/>
                </a:solidFill>
              </a:rPr>
              <a:t>DRAGANA</a:t>
            </a:r>
          </a:p>
          <a:p>
            <a:r>
              <a:rPr lang="sr-Latn-RS" dirty="0" smtClean="0">
                <a:solidFill>
                  <a:schemeClr val="accent5">
                    <a:lumMod val="75000"/>
                  </a:schemeClr>
                </a:solidFill>
              </a:rPr>
              <a:t>ALEKSA</a:t>
            </a:r>
          </a:p>
          <a:p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VLADE</a:t>
            </a:r>
          </a:p>
          <a:p>
            <a:r>
              <a:rPr lang="sr-Latn-RS" dirty="0" smtClean="0">
                <a:solidFill>
                  <a:srgbClr val="FF0000"/>
                </a:solidFill>
              </a:rPr>
              <a:t>NASTAVNICA Sanja Krejovic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4724400" y="2895600"/>
            <a:ext cx="2362200" cy="2057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ckadder ITC" panose="04020505051007020D02" pitchFamily="82" charset="0"/>
              </a:rPr>
              <a:t> 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Latn-RS" sz="2400" b="1" i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Ako čoveku nemaš šta dati, daruj ga lepim rečima!</a:t>
            </a:r>
          </a:p>
          <a:p>
            <a:r>
              <a:rPr lang="en-US" sz="2400" b="1" i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Lepe</a:t>
            </a:r>
            <a:r>
              <a:rPr lang="en-US" sz="2400" b="1" i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re</a:t>
            </a:r>
            <a:r>
              <a:rPr lang="sr-Latn-RS" sz="2400" b="1" i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č</a:t>
            </a:r>
            <a:r>
              <a:rPr lang="en-US" sz="2400" b="1" i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r>
              <a:rPr lang="en-US" sz="2400" b="1" i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i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vrede</a:t>
            </a:r>
            <a:r>
              <a:rPr lang="en-US" sz="2400" b="1" i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i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puno</a:t>
            </a:r>
            <a:r>
              <a:rPr lang="en-US" sz="2400" b="1" i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a ne </a:t>
            </a:r>
            <a:r>
              <a:rPr lang="en-US" sz="2400" b="1" i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</a:t>
            </a:r>
            <a:r>
              <a:rPr lang="sr-Latn-RS" sz="2400" b="1" i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š</a:t>
            </a:r>
            <a:r>
              <a:rPr lang="en-US" sz="2400" b="1" i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taju</a:t>
            </a:r>
            <a:r>
              <a:rPr lang="en-US" sz="2400" b="1" i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i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ni</a:t>
            </a:r>
            <a:r>
              <a:rPr lang="sr-Latn-RS" sz="2400" b="1" i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š</a:t>
            </a:r>
            <a:r>
              <a:rPr lang="en-US" sz="2400" b="1" i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ta.</a:t>
            </a:r>
            <a:endParaRPr lang="sr-Latn-RS" sz="2400" b="1" i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3432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000" b="1" i="1" dirty="0" smtClean="0">
                <a:solidFill>
                  <a:srgbClr val="C00000"/>
                </a:solidFill>
              </a:rPr>
              <a:t>Stvorite lepe reči.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000" b="1" i="1" dirty="0" smtClean="0">
                <a:solidFill>
                  <a:srgbClr val="C00000"/>
                </a:solidFill>
              </a:rPr>
              <a:t>One će vas naučiti da mislite lepo, a to što mislite lepo, učiniće da se osećate lepo.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101">
            <a:off x="1168748" y="2179401"/>
            <a:ext cx="3276600" cy="2547938"/>
          </a:xfrm>
        </p:spPr>
      </p:pic>
    </p:spTree>
    <p:extLst>
      <p:ext uri="{BB962C8B-B14F-4D97-AF65-F5344CB8AC3E}">
        <p14:creationId xmlns:p14="http://schemas.microsoft.com/office/powerpoint/2010/main" val="19724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95400"/>
            <a:ext cx="6400800" cy="685800"/>
          </a:xfrm>
        </p:spPr>
        <p:txBody>
          <a:bodyPr/>
          <a:lstStyle/>
          <a:p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Lepota i snaga reči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</a:rPr>
              <a:t>Lepu reč treba znati reći i od srca pokloniti.</a:t>
            </a:r>
          </a:p>
          <a:p>
            <a:pPr indent="0">
              <a:buNone/>
            </a:pP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sr-Latn-RS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cenik2\Pictures\47809975_3090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1120">
            <a:off x="6133914" y="3151382"/>
            <a:ext cx="1869906" cy="249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cenik2\Pictures\imagesCA7PS7Z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240">
            <a:off x="1294474" y="3241304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sz="2400" dirty="0" smtClean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Nasmej se i dugo ćeš da traješ</a:t>
            </a:r>
          </a:p>
          <a:p>
            <a:pPr indent="0">
              <a:buNone/>
            </a:pPr>
            <a:r>
              <a:rPr lang="sr-Latn-RS" sz="2400" dirty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 </a:t>
            </a:r>
            <a:r>
              <a:rPr lang="sr-Latn-RS" sz="2400" dirty="0" smtClean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    usreći ćeš drugog, samo ako od srca daješ.  Nikolina Bojović</a:t>
            </a:r>
          </a:p>
          <a:p>
            <a:pPr marL="285750" indent="-285750"/>
            <a:r>
              <a:rPr lang="sr-Latn-RS" sz="2400" dirty="0" smtClean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Dobro razmisli pre nego što kažeš grubu reč, ali nikada ne propusti priliku da kažeš nešto lepo.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6400800" cy="1295400"/>
          </a:xfrm>
        </p:spPr>
        <p:txBody>
          <a:bodyPr/>
          <a:lstStyle/>
          <a:p>
            <a:r>
              <a:rPr lang="sr-Latn-RS" b="1" dirty="0" smtClean="0">
                <a:solidFill>
                  <a:srgbClr val="7030A0"/>
                </a:solidFill>
                <a:latin typeface="Edwardian Script ITC" panose="030303020407070D0804" pitchFamily="66" charset="0"/>
              </a:rPr>
              <a:t>Bonton</a:t>
            </a:r>
            <a:endParaRPr lang="en-US" b="1" dirty="0">
              <a:solidFill>
                <a:srgbClr val="7030A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26670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Bonton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cini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skup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pravila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ponasanja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i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ophodjenja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prema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drugima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u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odredjenom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drustvu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.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Moze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se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kratko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definisati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kao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eticki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kodeks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i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kao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>
                <a:solidFill>
                  <a:srgbClr val="188A33"/>
                </a:solidFill>
                <a:latin typeface="Baskerville Old Face" panose="02020602080505020303" pitchFamily="18" charset="0"/>
              </a:rPr>
              <a:t>lepo</a:t>
            </a:r>
            <a:r>
              <a:rPr lang="en-US" sz="2400" u="sng" dirty="0">
                <a:solidFill>
                  <a:srgbClr val="188A33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u="sng" dirty="0" err="1" smtClean="0">
                <a:solidFill>
                  <a:srgbClr val="188A33"/>
                </a:solidFill>
                <a:latin typeface="Baskerville Old Face" panose="02020602080505020303" pitchFamily="18" charset="0"/>
              </a:rPr>
              <a:t>ponas</a:t>
            </a:r>
            <a:r>
              <a:rPr lang="sr-Latn-RS" sz="2400" u="sng" dirty="0" smtClean="0">
                <a:solidFill>
                  <a:srgbClr val="188A33"/>
                </a:solidFill>
                <a:latin typeface="Baskerville Old Face" panose="02020602080505020303" pitchFamily="18" charset="0"/>
              </a:rPr>
              <a:t>anje.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sr-Latn-RS" sz="2400" u="sng" dirty="0" smtClean="0">
              <a:solidFill>
                <a:srgbClr val="188A33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 rot="744171">
            <a:off x="1600200" y="990600"/>
            <a:ext cx="5715000" cy="47451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 smtClean="0"/>
          </a:p>
          <a:p>
            <a:endParaRPr lang="sr-Latn-RS" dirty="0" smtClean="0"/>
          </a:p>
          <a:p>
            <a:endParaRPr lang="sr-Latn-RS" dirty="0"/>
          </a:p>
          <a:p>
            <a:r>
              <a:rPr lang="vi-VN" dirty="0" smtClean="0"/>
              <a:t>Budite </a:t>
            </a:r>
            <a:r>
              <a:rPr lang="vi-VN" dirty="0"/>
              <a:t>fini i dozvolite drugima da budu fini prema vama. Ne zaboravite na četiri osnovne reči koje možete da primenite u svakoj neprilici: hvala, oprostite, molim i izvolite i ubrzo ćete osetiti rezultate lepog ophođenja.</a:t>
            </a:r>
          </a:p>
          <a:p>
            <a:r>
              <a:rPr lang="vi-VN" dirty="0"/>
              <a:t> </a:t>
            </a:r>
          </a:p>
          <a:p>
            <a:pPr algn="ctr"/>
            <a:endParaRPr lang="vi-VN" dirty="0"/>
          </a:p>
          <a:p>
            <a:pPr algn="ctr"/>
            <a:r>
              <a:rPr lang="vi-V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295400"/>
            <a:ext cx="6400800" cy="426720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vi-VN" b="1" i="0" dirty="0"/>
              <a:t>Pred vama je lista kratkih rečenica koje mogu imati veoma pozitivan uticaj</a:t>
            </a:r>
            <a:r>
              <a:rPr lang="vi-VN" i="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b="1" i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Hvala. </a:t>
            </a:r>
            <a:r>
              <a:rPr lang="vi-VN" u="sng" dirty="0"/>
              <a:t>Svako od nas žudi za osećajem cenjenosti, pa reči zahvalnosti čine ljude srećnim i ispunjenim.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Opraštam ti. </a:t>
            </a:r>
            <a:r>
              <a:rPr lang="vi-VN" u="sng" dirty="0"/>
              <a:t>Svi mi zeznemo ponekad. Nenamerno, možemo povrediti naše prijatelje, decu, saradnike… Oproštaj isceljuje srca i uklanja osećaj krivice.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Volim te. </a:t>
            </a:r>
            <a:r>
              <a:rPr lang="vi-VN" u="sng" dirty="0"/>
              <a:t>Verovatno najveća od svih izjava,  iskrena rečenica “Volim te” jednostavno nema konkurenciju. Ova rečenica odražava najčistiji, najprirodniji poklon poznat čovečanstvu- ljubav. Jedina stvar koja pobeđuje “Volim te” jeste proaktivno pokazivanje te ljubavi.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102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066800"/>
            <a:ext cx="6629400" cy="46482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b="1" i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Razumem te</a:t>
            </a:r>
            <a:r>
              <a:rPr lang="vi-VN" b="1" u="sng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vi-VN" u="sng" dirty="0"/>
              <a:t>Povezivanje sa drugima je u ljudskoj prirodi, pa ništa nije više frustrirajuće od osećaja neshvaćenosti. U periodima usamljenosti, izolovanosti ili pogrešnog uverenja, razumevanje od strane prijatelja ima ogromnu vrednost.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b="1" i="0" dirty="0">
                <a:solidFill>
                  <a:srgbClr val="E25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Podržavam te. </a:t>
            </a:r>
            <a:r>
              <a:rPr lang="vi-VN" u="sng" dirty="0"/>
              <a:t>Prilikom donošenja teških odluka, koje mogu ali i ne moraju biti najbolji izbor, neprocenjivo je imati nekoga ko je na vašoj strani bez obzira na sve. “Biću tu” i “Podržavam te” nas ohrabruju da krenemo napred sa manje straha od osuđivanja.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b="1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Možeš ti to</a:t>
            </a:r>
            <a:r>
              <a:rPr lang="vi-VN" u="sng" dirty="0"/>
              <a:t>. Kada razmišljate o odustajanju, ili se borite sa osećajem sumnje u sebi, podsticaj drugih mnogo znači. Vera drugih u nas revitalizuje našu sopstvenu veru.</a:t>
            </a:r>
          </a:p>
        </p:txBody>
      </p:sp>
    </p:spTree>
    <p:extLst>
      <p:ext uri="{BB962C8B-B14F-4D97-AF65-F5344CB8AC3E}">
        <p14:creationId xmlns:p14="http://schemas.microsoft.com/office/powerpoint/2010/main" val="17434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244</TotalTime>
  <Words>609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Couture</vt:lpstr>
      <vt:lpstr>Lepa rec I gvozdena vrata otvara</vt:lpstr>
      <vt:lpstr> </vt:lpstr>
      <vt:lpstr>PowerPoint Presentation</vt:lpstr>
      <vt:lpstr>Lepota i snaga reči</vt:lpstr>
      <vt:lpstr>PowerPoint Presentation</vt:lpstr>
      <vt:lpstr>Bonton</vt:lpstr>
      <vt:lpstr>PowerPoint Presentation</vt:lpstr>
      <vt:lpstr>PowerPoint Presentation</vt:lpstr>
      <vt:lpstr>PowerPoint Presentation</vt:lpstr>
      <vt:lpstr>Sada sledi razgovor izmeĐU JUNAKA WINXA </vt:lpstr>
      <vt:lpstr>PowerPoint Presentation</vt:lpstr>
      <vt:lpstr>PowerPoint Presentation</vt:lpstr>
      <vt:lpstr>KVIZ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Ucenik2</dc:creator>
  <cp:lastModifiedBy>Chedo</cp:lastModifiedBy>
  <cp:revision>21</cp:revision>
  <dcterms:created xsi:type="dcterms:W3CDTF">2013-10-03T06:50:17Z</dcterms:created>
  <dcterms:modified xsi:type="dcterms:W3CDTF">2013-10-09T06:25:20Z</dcterms:modified>
</cp:coreProperties>
</file>